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</p:sldIdLst>
  <p:sldSz cy="5143500" cx="9144000"/>
  <p:notesSz cx="6858000" cy="9144000"/>
  <p:embeddedFontLst>
    <p:embeddedFont>
      <p:font typeface="Roboto"/>
      <p:regular r:id="rId134"/>
      <p:bold r:id="rId135"/>
      <p:italic r:id="rId136"/>
      <p:boldItalic r:id="rId1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7" Type="http://schemas.openxmlformats.org/officeDocument/2006/relationships/font" Target="fonts/Roboto-boldItalic.fntdata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font" Target="fonts/Roboto-italic.fntdata"/><Relationship Id="rId135" Type="http://schemas.openxmlformats.org/officeDocument/2006/relationships/font" Target="fonts/Roboto-bold.fntdata"/><Relationship Id="rId134" Type="http://schemas.openxmlformats.org/officeDocument/2006/relationships/font" Target="fonts/Roboto-regular.fntdata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Shape 9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Shape 9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Shape 10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Shape 10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Shape 10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Shape 10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Shape 10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Shape 10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Shape 1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Shape 1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Shape 1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Shape 1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Shape 1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Shape 1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Shape 1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Shape 1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Shape 8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flipH="1" rot="10800000">
            <a:off x="0" y="1685999"/>
            <a:ext cx="9144000" cy="345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 flipH="1" rot="10800000">
            <a:off x="0" y="656399"/>
            <a:ext cx="9144000" cy="44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/>
        </p:nvSpPr>
        <p:spPr>
          <a:xfrm flipH="1" rot="10800000">
            <a:off x="3276600" y="25"/>
            <a:ext cx="58674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  <p:sp>
        <p:nvSpPr>
          <p:cNvPr id="47" name="Shape 47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/>
        </p:nvSpPr>
        <p:spPr>
          <a:xfrm flipH="1" rot="10800000">
            <a:off x="0" y="0"/>
            <a:ext cx="9144000" cy="4695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0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8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6.png"/><Relationship Id="rId4" Type="http://schemas.openxmlformats.org/officeDocument/2006/relationships/image" Target="../media/image10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9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Relationship Id="rId5" Type="http://schemas.openxmlformats.org/officeDocument/2006/relationships/image" Target="../media/image104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8.png"/><Relationship Id="rId4" Type="http://schemas.openxmlformats.org/officeDocument/2006/relationships/image" Target="../media/image105.png"/><Relationship Id="rId5" Type="http://schemas.openxmlformats.org/officeDocument/2006/relationships/image" Target="../media/image1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9.png"/><Relationship Id="rId4" Type="http://schemas.openxmlformats.org/officeDocument/2006/relationships/image" Target="../media/image118.png"/><Relationship Id="rId5" Type="http://schemas.openxmlformats.org/officeDocument/2006/relationships/image" Target="../media/image11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11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7.png"/><Relationship Id="rId4" Type="http://schemas.openxmlformats.org/officeDocument/2006/relationships/image" Target="../media/image02.png"/><Relationship Id="rId5" Type="http://schemas.openxmlformats.org/officeDocument/2006/relationships/image" Target="../media/image116.png"/><Relationship Id="rId6" Type="http://schemas.openxmlformats.org/officeDocument/2006/relationships/image" Target="../media/image11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png"/><Relationship Id="rId4" Type="http://schemas.openxmlformats.org/officeDocument/2006/relationships/image" Target="../media/image0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03.png"/><Relationship Id="rId5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3.png"/><Relationship Id="rId4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Relationship Id="rId4" Type="http://schemas.openxmlformats.org/officeDocument/2006/relationships/image" Target="../media/image9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8.png"/><Relationship Id="rId4" Type="http://schemas.openxmlformats.org/officeDocument/2006/relationships/hyperlink" Target="http://www.eecs.berkeley.edu/~oholtz/Talks/CS.pdf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2.png"/><Relationship Id="rId4" Type="http://schemas.openxmlformats.org/officeDocument/2006/relationships/hyperlink" Target="http://www.eecs.berkeley.edu/~oholtz/Talks/CS.pdf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Relationship Id="rId4" Type="http://schemas.openxmlformats.org/officeDocument/2006/relationships/hyperlink" Target="http://www.eecs.berkeley.edu/~oholtz/Talks/CS.pdf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519575" y="1807975"/>
            <a:ext cx="5885699" cy="933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Linear models for data science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57575" y="4503705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Brad Klingenberg, </a:t>
            </a:r>
            <a:r>
              <a:rPr lang="en" sz="1000"/>
              <a:t>Director of Styling Algorithms at Stitch Fix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brad@stitchfix.com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5591250" y="4685650"/>
            <a:ext cx="6559199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Insight Data Science, Oct 2015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1098175" y="26939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brief introduction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Occam was right!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235775" y="943412"/>
            <a:ext cx="75501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Simple models have many virtues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/>
              <a:t>In industry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Interpretability</a:t>
            </a:r>
          </a:p>
          <a:p>
            <a:pPr indent="-342900" lvl="1" marL="1371600" rtl="0">
              <a:spcBef>
                <a:spcPts val="0"/>
              </a:spcBef>
              <a:buSzPct val="100000"/>
              <a:buChar char="○"/>
            </a:pPr>
            <a:r>
              <a:rPr lang="en" sz="1800"/>
              <a:t>for the developer </a:t>
            </a:r>
            <a:r>
              <a:rPr i="1" lang="en" sz="1800"/>
              <a:t>and</a:t>
            </a:r>
            <a:r>
              <a:rPr lang="en" sz="1800"/>
              <a:t> the user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Clear and confident understanding of what the model does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Communication to business partners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/>
              <a:t>As a data scientist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Enables iteration: clarity on how to extend and improve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Computationally tractable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Often close to optimal in large or sparse problems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Non-negative least squares</a:t>
            </a:r>
          </a:p>
        </p:txBody>
      </p:sp>
      <p:sp>
        <p:nvSpPr>
          <p:cNvPr id="944" name="Shape 944"/>
          <p:cNvSpPr txBox="1"/>
          <p:nvPr/>
        </p:nvSpPr>
        <p:spPr>
          <a:xfrm>
            <a:off x="628850" y="104195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Non-negative coefficients - still convex</a:t>
            </a:r>
          </a:p>
        </p:txBody>
      </p:sp>
      <p:pic>
        <p:nvPicPr>
          <p:cNvPr id="945" name="Shape 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37" y="2135826"/>
            <a:ext cx="6926825" cy="128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Structured constraints: Isotonic regression</a:t>
            </a:r>
          </a:p>
        </p:txBody>
      </p:sp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12" y="2170449"/>
            <a:ext cx="8165775" cy="133839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/>
        </p:nvSpPr>
        <p:spPr>
          <a:xfrm>
            <a:off x="572550" y="107945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Monotonicity in coefficients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7870725" y="4672375"/>
            <a:ext cx="1153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[wikipedia]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6560775" y="316315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for i &gt;= j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Structured constraints: Isotonic regression</a:t>
            </a:r>
          </a:p>
        </p:txBody>
      </p:sp>
      <p:pic>
        <p:nvPicPr>
          <p:cNvPr id="960" name="Shape 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7108" y="1295374"/>
            <a:ext cx="4569775" cy="34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 txBox="1"/>
          <p:nvPr/>
        </p:nvSpPr>
        <p:spPr>
          <a:xfrm>
            <a:off x="7870725" y="4672375"/>
            <a:ext cx="1153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[wikipedia]</a:t>
            </a: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IV: Extensions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Generalized additive models</a:t>
            </a: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Generalized additive models</a:t>
            </a:r>
          </a:p>
        </p:txBody>
      </p:sp>
      <p:pic>
        <p:nvPicPr>
          <p:cNvPr id="973" name="Shape 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037" y="2214062"/>
            <a:ext cx="3762375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Shape 974"/>
          <p:cNvSpPr txBox="1"/>
          <p:nvPr/>
        </p:nvSpPr>
        <p:spPr>
          <a:xfrm>
            <a:off x="641750" y="12233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Move from linear combinations</a:t>
            </a:r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Generalized additive models</a:t>
            </a:r>
          </a:p>
        </p:txBody>
      </p:sp>
      <p:sp>
        <p:nvSpPr>
          <p:cNvPr id="980" name="Shape 980"/>
          <p:cNvSpPr txBox="1"/>
          <p:nvPr/>
        </p:nvSpPr>
        <p:spPr>
          <a:xfrm>
            <a:off x="641750" y="12233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Sum of </a:t>
            </a:r>
            <a:r>
              <a:rPr i="1" lang="en" sz="1800"/>
              <a:t>functions</a:t>
            </a:r>
            <a:r>
              <a:rPr lang="en" sz="1800"/>
              <a:t> of your features</a:t>
            </a:r>
          </a:p>
        </p:txBody>
      </p:sp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512" y="2262100"/>
            <a:ext cx="40100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Generalized additive models</a:t>
            </a:r>
          </a:p>
        </p:txBody>
      </p:sp>
      <p:pic>
        <p:nvPicPr>
          <p:cNvPr id="987" name="Shape 9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12" y="932525"/>
            <a:ext cx="863917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Generalized additive models</a:t>
            </a:r>
          </a:p>
        </p:txBody>
      </p:sp>
      <p:pic>
        <p:nvPicPr>
          <p:cNvPr id="994" name="Shape 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0" y="1643425"/>
            <a:ext cx="570547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Shape 995"/>
          <p:cNvSpPr txBox="1"/>
          <p:nvPr/>
        </p:nvSpPr>
        <p:spPr>
          <a:xfrm>
            <a:off x="621700" y="932550"/>
            <a:ext cx="81728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Extremely flexible algorithm for a wide class of smoothers: splines, kernels, local regressions... 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IV: Extensions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Support vector machines</a:t>
            </a:r>
          </a:p>
        </p:txBody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Support vector machines</a:t>
            </a:r>
          </a:p>
        </p:txBody>
      </p:sp>
      <p:pic>
        <p:nvPicPr>
          <p:cNvPr id="1008" name="Shape 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23" y="1311800"/>
            <a:ext cx="7155550" cy="33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Shape 1009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  <p:sp>
        <p:nvSpPr>
          <p:cNvPr id="1010" name="Shape 1010"/>
          <p:cNvSpPr txBox="1"/>
          <p:nvPr/>
        </p:nvSpPr>
        <p:spPr>
          <a:xfrm>
            <a:off x="772075" y="8423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Maximum margin classification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 excellent reference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602" y="1433975"/>
            <a:ext cx="2241400" cy="34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2309750" y="882125"/>
            <a:ext cx="56574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Figures and examples liberally stolen from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Support vector machines</a:t>
            </a:r>
          </a:p>
        </p:txBody>
      </p:sp>
      <p:pic>
        <p:nvPicPr>
          <p:cNvPr id="1016" name="Shape 1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2324362"/>
            <a:ext cx="8524875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Shape 1017"/>
          <p:cNvSpPr txBox="1"/>
          <p:nvPr/>
        </p:nvSpPr>
        <p:spPr>
          <a:xfrm>
            <a:off x="772075" y="112305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Can be recast a regularized regression problem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Support vector machines</a:t>
            </a:r>
          </a:p>
        </p:txBody>
      </p:sp>
      <p:pic>
        <p:nvPicPr>
          <p:cNvPr id="1024" name="Shape 1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652" y="1562175"/>
            <a:ext cx="4682899" cy="348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Shape 1025"/>
          <p:cNvSpPr txBox="1"/>
          <p:nvPr/>
        </p:nvSpPr>
        <p:spPr>
          <a:xfrm>
            <a:off x="782100" y="93255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hinge loss function</a:t>
            </a:r>
          </a:p>
        </p:txBody>
      </p:sp>
      <p:sp>
        <p:nvSpPr>
          <p:cNvPr id="1026" name="Shape 1026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SVM kernels</a:t>
            </a:r>
          </a:p>
        </p:txBody>
      </p:sp>
      <p:pic>
        <p:nvPicPr>
          <p:cNvPr id="1032" name="Shape 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637" y="2001601"/>
            <a:ext cx="7099824" cy="56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Shape 10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774" y="3341801"/>
            <a:ext cx="3805551" cy="5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Shape 1034"/>
          <p:cNvSpPr txBox="1"/>
          <p:nvPr/>
        </p:nvSpPr>
        <p:spPr>
          <a:xfrm>
            <a:off x="591325" y="995025"/>
            <a:ext cx="77997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Like any regression, SVM can be used with a basis expansion of features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SVM kernels</a:t>
            </a:r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548" y="2164826"/>
            <a:ext cx="4670900" cy="10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Shape 1042"/>
          <p:cNvSpPr txBox="1"/>
          <p:nvPr/>
        </p:nvSpPr>
        <p:spPr>
          <a:xfrm>
            <a:off x="300350" y="995025"/>
            <a:ext cx="84567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“Kernel trick”: it turns out you don’t have to specify the transformations, just a kernel</a:t>
            </a:r>
          </a:p>
        </p:txBody>
      </p:sp>
      <p:sp>
        <p:nvSpPr>
          <p:cNvPr id="1043" name="Shape 1043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412975" y="3529225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Basis transformation is implicit</a:t>
            </a:r>
          </a:p>
        </p:txBody>
      </p:sp>
    </p:spTree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SVM kernels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300350" y="995025"/>
            <a:ext cx="84567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Popular kernels for adding non-linearity</a:t>
            </a:r>
          </a:p>
        </p:txBody>
      </p:sp>
      <p:pic>
        <p:nvPicPr>
          <p:cNvPr id="1051" name="Shape 10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2001587"/>
            <a:ext cx="88011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IV: Extensions</a:t>
            </a:r>
          </a:p>
        </p:txBody>
      </p:sp>
      <p:sp>
        <p:nvSpPr>
          <p:cNvPr id="1057" name="Shape 1057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Mixed effects</a:t>
            </a:r>
          </a:p>
        </p:txBody>
      </p:sp>
    </p:spTree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106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Mixed effects models</a:t>
            </a:r>
          </a:p>
        </p:txBody>
      </p:sp>
      <p:sp>
        <p:nvSpPr>
          <p:cNvPr id="1063" name="Shape 1063"/>
          <p:cNvSpPr txBox="1"/>
          <p:nvPr/>
        </p:nvSpPr>
        <p:spPr>
          <a:xfrm>
            <a:off x="681850" y="10729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Add an extra term to the linear model</a:t>
            </a:r>
          </a:p>
        </p:txBody>
      </p:sp>
      <p:pic>
        <p:nvPicPr>
          <p:cNvPr id="1064" name="Shape 1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687" y="2386012"/>
            <a:ext cx="353377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Mixed effects models</a:t>
            </a:r>
          </a:p>
        </p:txBody>
      </p:sp>
      <p:sp>
        <p:nvSpPr>
          <p:cNvPr id="1070" name="Shape 1070"/>
          <p:cNvSpPr txBox="1"/>
          <p:nvPr/>
        </p:nvSpPr>
        <p:spPr>
          <a:xfrm>
            <a:off x="681850" y="10729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Add an extra term to the model</a:t>
            </a:r>
          </a:p>
        </p:txBody>
      </p:sp>
      <p:pic>
        <p:nvPicPr>
          <p:cNvPr id="1071" name="Shape 10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662" y="1844587"/>
            <a:ext cx="3533775" cy="75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2" name="Shape 1072"/>
          <p:cNvCxnSpPr/>
          <p:nvPr/>
        </p:nvCxnSpPr>
        <p:spPr>
          <a:xfrm flipH="1" rot="10800000">
            <a:off x="4090800" y="2526799"/>
            <a:ext cx="732000" cy="8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3" name="Shape 1073"/>
          <p:cNvSpPr txBox="1"/>
          <p:nvPr/>
        </p:nvSpPr>
        <p:spPr>
          <a:xfrm>
            <a:off x="2847525" y="33188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another design matrix</a:t>
            </a:r>
          </a:p>
        </p:txBody>
      </p:sp>
      <p:cxnSp>
        <p:nvCxnSpPr>
          <p:cNvPr id="1074" name="Shape 1074"/>
          <p:cNvCxnSpPr/>
          <p:nvPr/>
        </p:nvCxnSpPr>
        <p:spPr>
          <a:xfrm rot="10800000">
            <a:off x="5293800" y="2566824"/>
            <a:ext cx="511499" cy="10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5" name="Shape 1075"/>
          <p:cNvSpPr txBox="1"/>
          <p:nvPr/>
        </p:nvSpPr>
        <p:spPr>
          <a:xfrm>
            <a:off x="5173650" y="36175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random vector</a:t>
            </a:r>
          </a:p>
        </p:txBody>
      </p:sp>
      <p:cxnSp>
        <p:nvCxnSpPr>
          <p:cNvPr id="1076" name="Shape 1076"/>
          <p:cNvCxnSpPr/>
          <p:nvPr/>
        </p:nvCxnSpPr>
        <p:spPr>
          <a:xfrm rot="10800000">
            <a:off x="6166300" y="2446474"/>
            <a:ext cx="932399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7" name="Shape 1077"/>
          <p:cNvSpPr txBox="1"/>
          <p:nvPr/>
        </p:nvSpPr>
        <p:spPr>
          <a:xfrm>
            <a:off x="6457150" y="291777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independent noise</a:t>
            </a:r>
          </a:p>
        </p:txBody>
      </p:sp>
      <p:pic>
        <p:nvPicPr>
          <p:cNvPr id="1078" name="Shape 10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647" y="3992622"/>
            <a:ext cx="1601173" cy="4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Motivating example: dummy variables</a:t>
            </a:r>
          </a:p>
        </p:txBody>
      </p:sp>
      <p:pic>
        <p:nvPicPr>
          <p:cNvPr id="1084" name="Shape 10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337" y="2503250"/>
            <a:ext cx="6503325" cy="129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Shape 1085"/>
          <p:cNvSpPr txBox="1"/>
          <p:nvPr/>
        </p:nvSpPr>
        <p:spPr>
          <a:xfrm>
            <a:off x="671825" y="104285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Indicator variables for individuals in a logistic model</a:t>
            </a:r>
          </a:p>
        </p:txBody>
      </p:sp>
      <p:pic>
        <p:nvPicPr>
          <p:cNvPr id="1086" name="Shape 10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625" y="1900550"/>
            <a:ext cx="2167155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Shape 1087"/>
          <p:cNvSpPr txBox="1"/>
          <p:nvPr/>
        </p:nvSpPr>
        <p:spPr>
          <a:xfrm>
            <a:off x="772075" y="39866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Priors:</a:t>
            </a:r>
          </a:p>
        </p:txBody>
      </p:sp>
      <p:pic>
        <p:nvPicPr>
          <p:cNvPr id="1088" name="Shape 10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625" y="3986595"/>
            <a:ext cx="2294481" cy="9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Motivating example: dummy variables</a:t>
            </a:r>
          </a:p>
        </p:txBody>
      </p:sp>
      <p:pic>
        <p:nvPicPr>
          <p:cNvPr id="1094" name="Shape 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337" y="2503250"/>
            <a:ext cx="6503325" cy="129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/>
        </p:nvSpPr>
        <p:spPr>
          <a:xfrm>
            <a:off x="671825" y="104285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Indicator variables for individuals in a logistic model</a:t>
            </a:r>
          </a:p>
        </p:txBody>
      </p:sp>
      <p:pic>
        <p:nvPicPr>
          <p:cNvPr id="1096" name="Shape 10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0625" y="1900550"/>
            <a:ext cx="2167155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Shape 1097"/>
          <p:cNvSpPr txBox="1"/>
          <p:nvPr/>
        </p:nvSpPr>
        <p:spPr>
          <a:xfrm>
            <a:off x="772075" y="39866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Priors:</a:t>
            </a:r>
          </a:p>
        </p:txBody>
      </p:sp>
      <p:pic>
        <p:nvPicPr>
          <p:cNvPr id="1098" name="Shape 10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0625" y="3986595"/>
            <a:ext cx="2294481" cy="994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9" name="Shape 1099"/>
          <p:cNvCxnSpPr/>
          <p:nvPr/>
        </p:nvCxnSpPr>
        <p:spPr>
          <a:xfrm rot="10800000">
            <a:off x="5624874" y="3779925"/>
            <a:ext cx="290700" cy="10628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0" name="Shape 1100"/>
          <p:cNvCxnSpPr/>
          <p:nvPr/>
        </p:nvCxnSpPr>
        <p:spPr>
          <a:xfrm flipH="1" rot="10800000">
            <a:off x="6336700" y="3830074"/>
            <a:ext cx="551399" cy="9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1" name="Shape 1101"/>
          <p:cNvSpPr txBox="1"/>
          <p:nvPr/>
        </p:nvSpPr>
        <p:spPr>
          <a:xfrm>
            <a:off x="4973100" y="475257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deltas from baseline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I: Linear regression</a:t>
            </a:r>
          </a:p>
        </p:txBody>
      </p:sp>
    </p:spTree>
  </p:cSld>
  <p:clrMapOvr>
    <a:masterClrMapping/>
  </p:clrMapOvr>
  <p:transition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L2 regularization	</a:t>
            </a:r>
          </a:p>
        </p:txBody>
      </p:sp>
      <p:pic>
        <p:nvPicPr>
          <p:cNvPr id="1107" name="Shape 1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800" y="2353699"/>
            <a:ext cx="6285075" cy="13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Shape 1108"/>
          <p:cNvSpPr txBox="1"/>
          <p:nvPr/>
        </p:nvSpPr>
        <p:spPr>
          <a:xfrm>
            <a:off x="671825" y="112307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MAP estimation leads to minimizing</a:t>
            </a:r>
          </a:p>
        </p:txBody>
      </p:sp>
      <p:sp>
        <p:nvSpPr>
          <p:cNvPr id="1109" name="Shape 1109"/>
          <p:cNvSpPr txBox="1"/>
          <p:nvPr/>
        </p:nvSpPr>
        <p:spPr>
          <a:xfrm>
            <a:off x="772075" y="40307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to choose the prior variances?</a:t>
            </a:r>
          </a:p>
        </p:txBody>
      </p:sp>
      <p:sp>
        <p:nvSpPr>
          <p:cNvPr id="1115" name="Shape 1115"/>
          <p:cNvSpPr txBox="1"/>
          <p:nvPr/>
        </p:nvSpPr>
        <p:spPr>
          <a:xfrm>
            <a:off x="401100" y="1103000"/>
            <a:ext cx="75599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Selecting variances is equivalent to choosing a regularization parameter. Some reasonable choices: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852300" y="2180550"/>
            <a:ext cx="67881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Go full Bayes: put priors on the </a:t>
            </a:r>
            <a:r>
              <a:rPr i="1" lang="en" sz="1800"/>
              <a:t>variances</a:t>
            </a:r>
            <a:r>
              <a:rPr lang="en" sz="1800"/>
              <a:t> and sample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Use a cross-validation and a grid search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Empirical Bayes: estimate the variances from the data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481325" y="4191125"/>
            <a:ext cx="83118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Empirical Bayes (REML)</a:t>
            </a:r>
            <a:r>
              <a:rPr lang="en" sz="1800"/>
              <a:t>: you integrate out random effects and do maximum likelihood for variances. Hard but automatic!</a:t>
            </a:r>
          </a:p>
        </p:txBody>
      </p:sp>
    </p:spTree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Interactions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401100" y="1103000"/>
            <a:ext cx="75599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More ambitious: add an interaction</a:t>
            </a:r>
          </a:p>
        </p:txBody>
      </p:sp>
      <p:pic>
        <p:nvPicPr>
          <p:cNvPr id="1124" name="Shape 1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325" y="2145225"/>
            <a:ext cx="6143450" cy="130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Shape 1125"/>
          <p:cNvSpPr txBox="1"/>
          <p:nvPr/>
        </p:nvSpPr>
        <p:spPr>
          <a:xfrm>
            <a:off x="501375" y="391037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But, what about small sample sizes?</a:t>
            </a:r>
          </a:p>
        </p:txBody>
      </p:sp>
    </p:spTree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Interactions</a:t>
            </a:r>
          </a:p>
        </p:txBody>
      </p:sp>
      <p:sp>
        <p:nvSpPr>
          <p:cNvPr id="1131" name="Shape 1131"/>
          <p:cNvSpPr txBox="1"/>
          <p:nvPr/>
        </p:nvSpPr>
        <p:spPr>
          <a:xfrm>
            <a:off x="401100" y="1103000"/>
            <a:ext cx="75599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More ambitious: add an interaction</a:t>
            </a:r>
          </a:p>
        </p:txBody>
      </p:sp>
      <p:pic>
        <p:nvPicPr>
          <p:cNvPr id="1132" name="Shape 1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325" y="2145225"/>
            <a:ext cx="6143450" cy="130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Shape 1133"/>
          <p:cNvSpPr txBox="1"/>
          <p:nvPr/>
        </p:nvSpPr>
        <p:spPr>
          <a:xfrm>
            <a:off x="501375" y="391037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But, what about small sample sizes?</a:t>
            </a:r>
          </a:p>
        </p:txBody>
      </p:sp>
      <p:cxnSp>
        <p:nvCxnSpPr>
          <p:cNvPr id="1134" name="Shape 1134"/>
          <p:cNvCxnSpPr/>
          <p:nvPr/>
        </p:nvCxnSpPr>
        <p:spPr>
          <a:xfrm flipH="1" rot="10800000">
            <a:off x="6446975" y="3439025"/>
            <a:ext cx="280799" cy="10628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5" name="Shape 1135"/>
          <p:cNvSpPr txBox="1"/>
          <p:nvPr/>
        </p:nvSpPr>
        <p:spPr>
          <a:xfrm>
            <a:off x="4742500" y="44697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delta from baseline and main effects</a:t>
            </a:r>
          </a:p>
        </p:txBody>
      </p:sp>
    </p:spTree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Multilevel shrinkage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417900" y="820225"/>
            <a:ext cx="83081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Penalties will strike a balance between two models of very different complexities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908100" y="16952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Very little data, tight priors</a:t>
            </a:r>
            <a:r>
              <a:rPr lang="en"/>
              <a:t>: constant model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3" name="Shape 1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337" y="2009175"/>
            <a:ext cx="1943478" cy="7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Shape 1144"/>
          <p:cNvSpPr txBox="1"/>
          <p:nvPr/>
        </p:nvSpPr>
        <p:spPr>
          <a:xfrm>
            <a:off x="908100" y="26898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Infinite data</a:t>
            </a:r>
            <a:r>
              <a:rPr lang="en"/>
              <a:t>: separate constant for each pair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5" name="Shape 1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524" y="3012737"/>
            <a:ext cx="2660438" cy="884312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Shape 1146"/>
          <p:cNvSpPr txBox="1"/>
          <p:nvPr/>
        </p:nvSpPr>
        <p:spPr>
          <a:xfrm>
            <a:off x="908100" y="3785625"/>
            <a:ext cx="72068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In practice</a:t>
            </a:r>
            <a:r>
              <a:rPr lang="en"/>
              <a:t>: somewhere in between. Jointly shrink to global constant and main effects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7" name="Shape 1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525" y="4115000"/>
            <a:ext cx="4877547" cy="10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Partial pooling</a:t>
            </a:r>
          </a:p>
        </p:txBody>
      </p:sp>
      <p:sp>
        <p:nvSpPr>
          <p:cNvPr id="1153" name="Shape 1153"/>
          <p:cNvSpPr txBox="1"/>
          <p:nvPr/>
        </p:nvSpPr>
        <p:spPr>
          <a:xfrm>
            <a:off x="350950" y="8019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</a:t>
            </a:r>
            <a:r>
              <a:rPr i="1" lang="en" sz="1800"/>
              <a:t>Learning from the experience of others</a:t>
            </a:r>
            <a:r>
              <a:rPr lang="en" sz="1800"/>
              <a:t>” (Brad Efron)</a:t>
            </a:r>
          </a:p>
        </p:txBody>
      </p:sp>
      <p:pic>
        <p:nvPicPr>
          <p:cNvPr id="1154" name="Shape 1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774" y="1658550"/>
            <a:ext cx="4877547" cy="102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5" name="Shape 1155"/>
          <p:cNvCxnSpPr/>
          <p:nvPr/>
        </p:nvCxnSpPr>
        <p:spPr>
          <a:xfrm rot="10800000">
            <a:off x="4311474" y="2476650"/>
            <a:ext cx="390900" cy="1002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6" name="Shape 1156"/>
          <p:cNvCxnSpPr/>
          <p:nvPr/>
        </p:nvCxnSpPr>
        <p:spPr>
          <a:xfrm flipH="1" rot="10800000">
            <a:off x="4712400" y="2446650"/>
            <a:ext cx="290700" cy="1032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7" name="Shape 1157"/>
          <p:cNvSpPr txBox="1"/>
          <p:nvPr/>
        </p:nvSpPr>
        <p:spPr>
          <a:xfrm>
            <a:off x="2937725" y="3479250"/>
            <a:ext cx="34691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only what is needed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beyond the baseline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800"/>
              <a:t>(penalized)</a:t>
            </a:r>
          </a:p>
        </p:txBody>
      </p:sp>
      <p:cxnSp>
        <p:nvCxnSpPr>
          <p:cNvPr id="1158" name="Shape 1158"/>
          <p:cNvCxnSpPr/>
          <p:nvPr/>
        </p:nvCxnSpPr>
        <p:spPr>
          <a:xfrm rot="10800000">
            <a:off x="6147074" y="2606949"/>
            <a:ext cx="491400" cy="124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9" name="Shape 1159"/>
          <p:cNvSpPr txBox="1"/>
          <p:nvPr/>
        </p:nvSpPr>
        <p:spPr>
          <a:xfrm>
            <a:off x="5932900" y="3756625"/>
            <a:ext cx="22367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only what is needed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beyond the baseline and main effects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(penalized)</a:t>
            </a:r>
          </a:p>
        </p:txBody>
      </p:sp>
      <p:cxnSp>
        <p:nvCxnSpPr>
          <p:cNvPr id="1160" name="Shape 1160"/>
          <p:cNvCxnSpPr/>
          <p:nvPr/>
        </p:nvCxnSpPr>
        <p:spPr>
          <a:xfrm flipH="1" rot="10800000">
            <a:off x="2768850" y="2346699"/>
            <a:ext cx="8073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1" name="Shape 1161"/>
          <p:cNvSpPr txBox="1"/>
          <p:nvPr/>
        </p:nvSpPr>
        <p:spPr>
          <a:xfrm>
            <a:off x="842275" y="3219500"/>
            <a:ext cx="34691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baseline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Mixed effects</a:t>
            </a:r>
          </a:p>
        </p:txBody>
      </p:sp>
      <p:sp>
        <p:nvSpPr>
          <p:cNvPr id="1167" name="Shape 1167"/>
          <p:cNvSpPr txBox="1"/>
          <p:nvPr/>
        </p:nvSpPr>
        <p:spPr>
          <a:xfrm>
            <a:off x="600700" y="1126425"/>
            <a:ext cx="77153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Model is very general - extends to random slopes and more interesting covariance structures</a:t>
            </a:r>
          </a:p>
        </p:txBody>
      </p:sp>
      <p:pic>
        <p:nvPicPr>
          <p:cNvPr id="1168" name="Shape 1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087" y="1985362"/>
            <a:ext cx="3533775" cy="75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9" name="Shape 1169"/>
          <p:cNvCxnSpPr/>
          <p:nvPr/>
        </p:nvCxnSpPr>
        <p:spPr>
          <a:xfrm flipH="1" rot="10800000">
            <a:off x="3931225" y="2667574"/>
            <a:ext cx="732000" cy="8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0" name="Shape 1170"/>
          <p:cNvSpPr txBox="1"/>
          <p:nvPr/>
        </p:nvSpPr>
        <p:spPr>
          <a:xfrm>
            <a:off x="2687950" y="34596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another design matrix</a:t>
            </a:r>
          </a:p>
        </p:txBody>
      </p:sp>
      <p:cxnSp>
        <p:nvCxnSpPr>
          <p:cNvPr id="1171" name="Shape 1171"/>
          <p:cNvCxnSpPr/>
          <p:nvPr/>
        </p:nvCxnSpPr>
        <p:spPr>
          <a:xfrm rot="10800000">
            <a:off x="5134225" y="2707599"/>
            <a:ext cx="511499" cy="10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2" name="Shape 1172"/>
          <p:cNvSpPr txBox="1"/>
          <p:nvPr/>
        </p:nvSpPr>
        <p:spPr>
          <a:xfrm>
            <a:off x="5014075" y="37583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random vector</a:t>
            </a:r>
          </a:p>
        </p:txBody>
      </p:sp>
      <p:cxnSp>
        <p:nvCxnSpPr>
          <p:cNvPr id="1173" name="Shape 1173"/>
          <p:cNvCxnSpPr/>
          <p:nvPr/>
        </p:nvCxnSpPr>
        <p:spPr>
          <a:xfrm rot="10800000">
            <a:off x="6006725" y="2587249"/>
            <a:ext cx="932399" cy="4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4" name="Shape 1174"/>
          <p:cNvSpPr txBox="1"/>
          <p:nvPr/>
        </p:nvSpPr>
        <p:spPr>
          <a:xfrm>
            <a:off x="6297575" y="305855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independent noise</a:t>
            </a:r>
          </a:p>
        </p:txBody>
      </p:sp>
      <p:pic>
        <p:nvPicPr>
          <p:cNvPr id="1175" name="Shape 1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7072" y="4133397"/>
            <a:ext cx="1601173" cy="4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Bayesian perspective on multilevel models (great reference)</a:t>
            </a:r>
          </a:p>
        </p:txBody>
      </p:sp>
      <p:pic>
        <p:nvPicPr>
          <p:cNvPr id="1181" name="Shape 1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874" y="835425"/>
            <a:ext cx="2853524" cy="41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excellent references</a:t>
            </a:r>
          </a:p>
        </p:txBody>
      </p:sp>
      <p:pic>
        <p:nvPicPr>
          <p:cNvPr id="1187" name="Shape 1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300" y="1158875"/>
            <a:ext cx="1603631" cy="26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Shape 1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25" y="1158875"/>
            <a:ext cx="1705675" cy="264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Shape 1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825" y="1158872"/>
            <a:ext cx="1966481" cy="26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Shape 1190"/>
          <p:cNvSpPr txBox="1"/>
          <p:nvPr/>
        </p:nvSpPr>
        <p:spPr>
          <a:xfrm>
            <a:off x="678487" y="40294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  <p:sp>
        <p:nvSpPr>
          <p:cNvPr id="1191" name="Shape 1191"/>
          <p:cNvSpPr txBox="1"/>
          <p:nvPr/>
        </p:nvSpPr>
        <p:spPr>
          <a:xfrm>
            <a:off x="2909300" y="4029475"/>
            <a:ext cx="931499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[Agresti]</a:t>
            </a:r>
          </a:p>
        </p:txBody>
      </p:sp>
      <p:sp>
        <p:nvSpPr>
          <p:cNvPr id="1192" name="Shape 1192"/>
          <p:cNvSpPr txBox="1"/>
          <p:nvPr/>
        </p:nvSpPr>
        <p:spPr>
          <a:xfrm>
            <a:off x="5185950" y="40294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[Boyd]</a:t>
            </a:r>
          </a:p>
        </p:txBody>
      </p:sp>
      <p:pic>
        <p:nvPicPr>
          <p:cNvPr id="1193" name="Shape 1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2325" y="1158875"/>
            <a:ext cx="1759018" cy="26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Shape 1194"/>
          <p:cNvSpPr txBox="1"/>
          <p:nvPr/>
        </p:nvSpPr>
        <p:spPr>
          <a:xfrm>
            <a:off x="7509925" y="40294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[Efron]</a:t>
            </a:r>
          </a:p>
        </p:txBody>
      </p:sp>
    </p:spTree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Thanks!</a:t>
            </a:r>
          </a:p>
        </p:txBody>
      </p:sp>
      <p:sp>
        <p:nvSpPr>
          <p:cNvPr id="1200" name="Shape 1200"/>
          <p:cNvSpPr txBox="1"/>
          <p:nvPr/>
        </p:nvSpPr>
        <p:spPr>
          <a:xfrm>
            <a:off x="2178900" y="240137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Questions?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algn="ctr">
              <a:spcBef>
                <a:spcPts val="0"/>
              </a:spcBef>
              <a:buNone/>
            </a:pPr>
            <a:r>
              <a:rPr b="1" lang="en"/>
              <a:t>brad@stitchfix.com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basic model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600" y="1763250"/>
            <a:ext cx="4097175" cy="16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702" y="2237025"/>
            <a:ext cx="2567175" cy="7525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673050" y="1022050"/>
            <a:ext cx="6456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observe N numbers Y = (y_1, …, y_N) from a model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689675" y="400512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How can we predict Y from X?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basic model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600" y="1763250"/>
            <a:ext cx="4097175" cy="16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702" y="2237025"/>
            <a:ext cx="2567175" cy="752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/>
          <p:nvPr/>
        </p:nvCxnSpPr>
        <p:spPr>
          <a:xfrm flipH="1" rot="10800000">
            <a:off x="1146700" y="2933200"/>
            <a:ext cx="348900" cy="1238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8" name="Shape 158"/>
          <p:cNvSpPr txBox="1"/>
          <p:nvPr/>
        </p:nvSpPr>
        <p:spPr>
          <a:xfrm>
            <a:off x="689675" y="423780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response</a:t>
            </a:r>
          </a:p>
        </p:txBody>
      </p:sp>
      <p:cxnSp>
        <p:nvCxnSpPr>
          <p:cNvPr id="159" name="Shape 159"/>
          <p:cNvCxnSpPr/>
          <p:nvPr/>
        </p:nvCxnSpPr>
        <p:spPr>
          <a:xfrm rot="10800000">
            <a:off x="2285125" y="2933024"/>
            <a:ext cx="299099" cy="13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0" name="Shape 160"/>
          <p:cNvSpPr txBox="1"/>
          <p:nvPr/>
        </p:nvSpPr>
        <p:spPr>
          <a:xfrm>
            <a:off x="2052425" y="423780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global intercept</a:t>
            </a:r>
          </a:p>
        </p:txBody>
      </p:sp>
      <p:cxnSp>
        <p:nvCxnSpPr>
          <p:cNvPr id="161" name="Shape 161"/>
          <p:cNvCxnSpPr/>
          <p:nvPr/>
        </p:nvCxnSpPr>
        <p:spPr>
          <a:xfrm rot="10800000">
            <a:off x="3772400" y="2958075"/>
            <a:ext cx="224399" cy="1271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2" name="Shape 162"/>
          <p:cNvSpPr txBox="1"/>
          <p:nvPr/>
        </p:nvSpPr>
        <p:spPr>
          <a:xfrm>
            <a:off x="3838900" y="4237800"/>
            <a:ext cx="18113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j of observation i</a:t>
            </a:r>
          </a:p>
        </p:txBody>
      </p:sp>
      <p:cxnSp>
        <p:nvCxnSpPr>
          <p:cNvPr id="163" name="Shape 163"/>
          <p:cNvCxnSpPr/>
          <p:nvPr/>
        </p:nvCxnSpPr>
        <p:spPr>
          <a:xfrm rot="10800000">
            <a:off x="4295924" y="2866825"/>
            <a:ext cx="1321200" cy="13127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4" name="Shape 164"/>
          <p:cNvSpPr txBox="1"/>
          <p:nvPr/>
        </p:nvSpPr>
        <p:spPr>
          <a:xfrm>
            <a:off x="5459250" y="4312575"/>
            <a:ext cx="11549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coefficient for feature j</a:t>
            </a:r>
          </a:p>
        </p:txBody>
      </p:sp>
      <p:cxnSp>
        <p:nvCxnSpPr>
          <p:cNvPr id="165" name="Shape 165"/>
          <p:cNvCxnSpPr/>
          <p:nvPr/>
        </p:nvCxnSpPr>
        <p:spPr>
          <a:xfrm flipH="1">
            <a:off x="4960699" y="1146700"/>
            <a:ext cx="988800" cy="12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5949500" y="8475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noise term</a:t>
            </a:r>
          </a:p>
        </p:txBody>
      </p:sp>
      <p:cxnSp>
        <p:nvCxnSpPr>
          <p:cNvPr id="167" name="Shape 167"/>
          <p:cNvCxnSpPr/>
          <p:nvPr/>
        </p:nvCxnSpPr>
        <p:spPr>
          <a:xfrm>
            <a:off x="2152125" y="1429200"/>
            <a:ext cx="914099" cy="64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8" name="Shape 168"/>
          <p:cNvSpPr txBox="1"/>
          <p:nvPr/>
        </p:nvSpPr>
        <p:spPr>
          <a:xfrm>
            <a:off x="1222500" y="10469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number of features</a:t>
            </a:r>
          </a:p>
        </p:txBody>
      </p:sp>
      <p:cxnSp>
        <p:nvCxnSpPr>
          <p:cNvPr id="169" name="Shape 169"/>
          <p:cNvCxnSpPr/>
          <p:nvPr/>
        </p:nvCxnSpPr>
        <p:spPr>
          <a:xfrm flipH="1" rot="10800000">
            <a:off x="7785875" y="2924975"/>
            <a:ext cx="191099" cy="1038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0" name="Shape 170"/>
          <p:cNvSpPr txBox="1"/>
          <p:nvPr/>
        </p:nvSpPr>
        <p:spPr>
          <a:xfrm>
            <a:off x="7212525" y="409652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noise level</a:t>
            </a:r>
          </a:p>
        </p:txBody>
      </p:sp>
      <p:cxnSp>
        <p:nvCxnSpPr>
          <p:cNvPr id="171" name="Shape 171"/>
          <p:cNvCxnSpPr/>
          <p:nvPr/>
        </p:nvCxnSpPr>
        <p:spPr>
          <a:xfrm flipH="1">
            <a:off x="6924474" y="1661425"/>
            <a:ext cx="499800" cy="5756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2" name="Shape 172"/>
          <p:cNvSpPr txBox="1"/>
          <p:nvPr/>
        </p:nvSpPr>
        <p:spPr>
          <a:xfrm>
            <a:off x="5554025" y="1046937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independence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assumption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771" y="1792225"/>
            <a:ext cx="5553325" cy="2298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linear predictor from observed data</a:t>
            </a:r>
          </a:p>
        </p:txBody>
      </p:sp>
      <p:cxnSp>
        <p:nvCxnSpPr>
          <p:cNvPr id="179" name="Shape 179"/>
          <p:cNvCxnSpPr/>
          <p:nvPr/>
        </p:nvCxnSpPr>
        <p:spPr>
          <a:xfrm rot="10800000">
            <a:off x="5500774" y="3714399"/>
            <a:ext cx="1022100" cy="4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0" name="Shape 180"/>
          <p:cNvSpPr txBox="1"/>
          <p:nvPr/>
        </p:nvSpPr>
        <p:spPr>
          <a:xfrm>
            <a:off x="6630875" y="39469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matrix representation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1258300" y="10820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is linear in the features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25" y="988822"/>
            <a:ext cx="419375" cy="51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X: the data matrix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06300" y="1053125"/>
            <a:ext cx="5832000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Rows are observations</a:t>
            </a:r>
          </a:p>
        </p:txBody>
      </p:sp>
      <p:sp>
        <p:nvSpPr>
          <p:cNvPr id="189" name="Shape 189"/>
          <p:cNvSpPr/>
          <p:nvPr/>
        </p:nvSpPr>
        <p:spPr>
          <a:xfrm>
            <a:off x="3088175" y="1812500"/>
            <a:ext cx="3877800" cy="2865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90" name="Shape 190"/>
          <p:cNvCxnSpPr/>
          <p:nvPr/>
        </p:nvCxnSpPr>
        <p:spPr>
          <a:xfrm>
            <a:off x="3534150" y="2197250"/>
            <a:ext cx="304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1" name="Shape 191"/>
          <p:cNvCxnSpPr/>
          <p:nvPr/>
        </p:nvCxnSpPr>
        <p:spPr>
          <a:xfrm>
            <a:off x="3534150" y="2581875"/>
            <a:ext cx="304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2" name="Shape 192"/>
          <p:cNvCxnSpPr/>
          <p:nvPr/>
        </p:nvCxnSpPr>
        <p:spPr>
          <a:xfrm>
            <a:off x="3534150" y="4304300"/>
            <a:ext cx="304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3" name="Shape 193"/>
          <p:cNvCxnSpPr/>
          <p:nvPr/>
        </p:nvCxnSpPr>
        <p:spPr>
          <a:xfrm>
            <a:off x="5027075" y="2740187"/>
            <a:ext cx="0" cy="14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194" name="Shape 194"/>
          <p:cNvCxnSpPr/>
          <p:nvPr/>
        </p:nvCxnSpPr>
        <p:spPr>
          <a:xfrm>
            <a:off x="2571800" y="1974500"/>
            <a:ext cx="0" cy="2450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195" name="Shape 195"/>
          <p:cNvSpPr txBox="1"/>
          <p:nvPr/>
        </p:nvSpPr>
        <p:spPr>
          <a:xfrm>
            <a:off x="1701050" y="2966500"/>
            <a:ext cx="5832000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N rows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X: the data matrix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870800" y="1032875"/>
            <a:ext cx="5832000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Columns are features</a:t>
            </a:r>
          </a:p>
        </p:txBody>
      </p:sp>
      <p:sp>
        <p:nvSpPr>
          <p:cNvPr id="202" name="Shape 202"/>
          <p:cNvSpPr/>
          <p:nvPr/>
        </p:nvSpPr>
        <p:spPr>
          <a:xfrm rot="5400000">
            <a:off x="4447475" y="1387174"/>
            <a:ext cx="3113399" cy="364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3" name="Shape 203"/>
          <p:cNvCxnSpPr/>
          <p:nvPr/>
        </p:nvCxnSpPr>
        <p:spPr>
          <a:xfrm>
            <a:off x="4687925" y="1944125"/>
            <a:ext cx="0" cy="259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180862" y="2506774"/>
            <a:ext cx="0" cy="14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05" name="Shape 205"/>
          <p:cNvCxnSpPr/>
          <p:nvPr/>
        </p:nvCxnSpPr>
        <p:spPr>
          <a:xfrm>
            <a:off x="6075050" y="96212"/>
            <a:ext cx="0" cy="2450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cxnSp>
        <p:nvCxnSpPr>
          <p:cNvPr id="206" name="Shape 206"/>
          <p:cNvCxnSpPr/>
          <p:nvPr/>
        </p:nvCxnSpPr>
        <p:spPr>
          <a:xfrm>
            <a:off x="5144075" y="1944125"/>
            <a:ext cx="0" cy="259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7" name="Shape 207"/>
          <p:cNvCxnSpPr/>
          <p:nvPr/>
        </p:nvCxnSpPr>
        <p:spPr>
          <a:xfrm>
            <a:off x="7311350" y="1944125"/>
            <a:ext cx="0" cy="259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8" name="Shape 208"/>
          <p:cNvSpPr txBox="1"/>
          <p:nvPr/>
        </p:nvSpPr>
        <p:spPr>
          <a:xfrm>
            <a:off x="5548850" y="941387"/>
            <a:ext cx="5832000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p columns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1165475" y="2298500"/>
            <a:ext cx="5832000" cy="23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also called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predictors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covariates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signals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Choosing β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462" y="1567949"/>
            <a:ext cx="4395074" cy="161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648150" y="1009650"/>
            <a:ext cx="66111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Minimize a loss function to find the β giving the “best fit”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6825" y="3768171"/>
            <a:ext cx="3629449" cy="82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671825" y="32085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Then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Choosing β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648150" y="1009650"/>
            <a:ext cx="6179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Minimize a loss function to find the β giving the “best fit”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00" y="1445162"/>
            <a:ext cx="4786200" cy="3432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models in data science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1787525" y="1492900"/>
            <a:ext cx="56574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Goal</a:t>
            </a:r>
            <a:r>
              <a:rPr lang="en" sz="2400"/>
              <a:t>: give a basic overview of linear modeling and some of its extensions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 analytical solution: univariate case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764475" y="1030350"/>
            <a:ext cx="68454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With squared-error loss the solution has a closed-form</a:t>
            </a:r>
          </a:p>
        </p:txBody>
      </p:sp>
      <p:sp>
        <p:nvSpPr>
          <p:cNvPr id="233" name="Shape 233"/>
          <p:cNvSpPr/>
          <p:nvPr/>
        </p:nvSpPr>
        <p:spPr>
          <a:xfrm>
            <a:off x="2850125" y="2700550"/>
            <a:ext cx="1969200" cy="60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12" y="2214350"/>
            <a:ext cx="39909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 analytical solution: univariate case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764475" y="1030350"/>
            <a:ext cx="68454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“Regression to the mean”</a:t>
            </a:r>
          </a:p>
        </p:txBody>
      </p:sp>
      <p:sp>
        <p:nvSpPr>
          <p:cNvPr id="241" name="Shape 241"/>
          <p:cNvSpPr/>
          <p:nvPr/>
        </p:nvSpPr>
        <p:spPr>
          <a:xfrm>
            <a:off x="2850125" y="2700550"/>
            <a:ext cx="1969200" cy="60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512" y="2214350"/>
            <a:ext cx="3990975" cy="131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Shape 243"/>
          <p:cNvCxnSpPr/>
          <p:nvPr/>
        </p:nvCxnSpPr>
        <p:spPr>
          <a:xfrm flipH="1" rot="10800000">
            <a:off x="3549375" y="3128150"/>
            <a:ext cx="641699" cy="9626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4" name="Shape 244"/>
          <p:cNvSpPr txBox="1"/>
          <p:nvPr/>
        </p:nvSpPr>
        <p:spPr>
          <a:xfrm>
            <a:off x="2797400" y="41811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correlation</a:t>
            </a:r>
          </a:p>
        </p:txBody>
      </p:sp>
      <p:cxnSp>
        <p:nvCxnSpPr>
          <p:cNvPr id="245" name="Shape 245"/>
          <p:cNvCxnSpPr/>
          <p:nvPr/>
        </p:nvCxnSpPr>
        <p:spPr>
          <a:xfrm rot="10800000">
            <a:off x="5845450" y="3258775"/>
            <a:ext cx="551399" cy="842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6" name="Shape 246"/>
          <p:cNvSpPr txBox="1"/>
          <p:nvPr/>
        </p:nvSpPr>
        <p:spPr>
          <a:xfrm>
            <a:off x="3505675" y="41545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distance of predictor from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its average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5955700" y="1684525"/>
            <a:ext cx="1654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adjustment for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scale of variables</a:t>
            </a:r>
          </a:p>
        </p:txBody>
      </p:sp>
      <p:cxnSp>
        <p:nvCxnSpPr>
          <p:cNvPr id="248" name="Shape 248"/>
          <p:cNvCxnSpPr>
            <a:stCxn id="247" idx="1"/>
          </p:cNvCxnSpPr>
          <p:nvPr/>
        </p:nvCxnSpPr>
        <p:spPr>
          <a:xfrm flipH="1">
            <a:off x="5145400" y="2021425"/>
            <a:ext cx="810300" cy="42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general analytical solution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764475" y="1030350"/>
            <a:ext cx="68454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With squared-error loss the solution has a closed-form</a:t>
            </a:r>
          </a:p>
        </p:txBody>
      </p:sp>
      <p:sp>
        <p:nvSpPr>
          <p:cNvPr id="255" name="Shape 255"/>
          <p:cNvSpPr/>
          <p:nvPr/>
        </p:nvSpPr>
        <p:spPr>
          <a:xfrm>
            <a:off x="2850125" y="2700550"/>
            <a:ext cx="1969200" cy="60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600" y="1480374"/>
            <a:ext cx="5171650" cy="11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general analytical solution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764475" y="1030350"/>
            <a:ext cx="68454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With squared-error loss the solution has a closed-form</a:t>
            </a:r>
          </a:p>
        </p:txBody>
      </p:sp>
      <p:sp>
        <p:nvSpPr>
          <p:cNvPr id="263" name="Shape 263"/>
          <p:cNvSpPr/>
          <p:nvPr/>
        </p:nvSpPr>
        <p:spPr>
          <a:xfrm>
            <a:off x="2850125" y="2700550"/>
            <a:ext cx="1969200" cy="60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600" y="1480374"/>
            <a:ext cx="5171650" cy="11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25" y="2809862"/>
            <a:ext cx="6845400" cy="1572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Shape 266"/>
          <p:cNvCxnSpPr/>
          <p:nvPr/>
        </p:nvCxnSpPr>
        <p:spPr>
          <a:xfrm rot="10800000">
            <a:off x="3519800" y="4298800"/>
            <a:ext cx="694499" cy="5162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7" name="Shape 267"/>
          <p:cNvSpPr txBox="1"/>
          <p:nvPr/>
        </p:nvSpPr>
        <p:spPr>
          <a:xfrm>
            <a:off x="4214300" y="46761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“Hat matrix”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hat matrix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850" y="929320"/>
            <a:ext cx="5536299" cy="13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hat matrix</a:t>
            </a:r>
          </a:p>
        </p:txBody>
      </p:sp>
      <p:sp>
        <p:nvSpPr>
          <p:cNvPr id="279" name="Shape 279"/>
          <p:cNvSpPr/>
          <p:nvPr/>
        </p:nvSpPr>
        <p:spPr>
          <a:xfrm>
            <a:off x="3634925" y="2511125"/>
            <a:ext cx="1002300" cy="240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/>
        </p:nvSpPr>
        <p:spPr>
          <a:xfrm rot="5400000">
            <a:off x="1742074" y="1807324"/>
            <a:ext cx="1002300" cy="240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1741475" y="2712700"/>
            <a:ext cx="1093499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X^T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3930325" y="3375875"/>
            <a:ext cx="504600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X</a:t>
            </a:r>
          </a:p>
        </p:txBody>
      </p:sp>
      <p:sp>
        <p:nvSpPr>
          <p:cNvPr id="283" name="Shape 283"/>
          <p:cNvSpPr/>
          <p:nvPr/>
        </p:nvSpPr>
        <p:spPr>
          <a:xfrm>
            <a:off x="5254850" y="2511125"/>
            <a:ext cx="1002300" cy="100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4769025" y="2712700"/>
            <a:ext cx="5832000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=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5254850" y="2712700"/>
            <a:ext cx="5832000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X^TX</a:t>
            </a:r>
          </a:p>
        </p:txBody>
      </p:sp>
      <p:sp>
        <p:nvSpPr>
          <p:cNvPr id="286" name="Shape 286"/>
          <p:cNvSpPr txBox="1"/>
          <p:nvPr/>
        </p:nvSpPr>
        <p:spPr>
          <a:xfrm>
            <a:off x="6462125" y="2712700"/>
            <a:ext cx="339900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≈</a:t>
            </a:r>
          </a:p>
        </p:txBody>
      </p:sp>
      <p:sp>
        <p:nvSpPr>
          <p:cNvPr id="287" name="Shape 287"/>
          <p:cNvSpPr/>
          <p:nvPr/>
        </p:nvSpPr>
        <p:spPr>
          <a:xfrm>
            <a:off x="7007000" y="2511125"/>
            <a:ext cx="1002300" cy="1002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/>
        </p:nvSpPr>
        <p:spPr>
          <a:xfrm>
            <a:off x="7303875" y="2712700"/>
            <a:ext cx="902700" cy="6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/>
              <a:t>Σ</a:t>
            </a:r>
          </a:p>
        </p:txBody>
      </p:sp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850" y="929320"/>
            <a:ext cx="5536299" cy="13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/>
        </p:nvSpPr>
        <p:spPr>
          <a:xfrm>
            <a:off x="722850" y="2227600"/>
            <a:ext cx="83265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                   must not be singular or too close to singular (collinearity)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This assumes you have more observations that features (n &gt; p)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Uses information about relationships </a:t>
            </a:r>
            <a:r>
              <a:rPr i="1" lang="en"/>
              <a:t>between</a:t>
            </a:r>
            <a:r>
              <a:rPr lang="en"/>
              <a:t> features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      i        is not inverted in practice (better numerical strategies like a QR decomposition are used)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(optional): Connections to degrees of freedom and prediction error</a:t>
            </a: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hat matrix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275" y="3432050"/>
            <a:ext cx="2863975" cy="7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0850" y="2168626"/>
            <a:ext cx="773174" cy="4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375" y="4269776"/>
            <a:ext cx="773174" cy="4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3850" y="929320"/>
            <a:ext cx="5536299" cy="13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 as projection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247" y="1044997"/>
            <a:ext cx="6113374" cy="395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1927775" y="98047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cxnSp>
        <p:nvCxnSpPr>
          <p:cNvPr id="307" name="Shape 307"/>
          <p:cNvCxnSpPr/>
          <p:nvPr/>
        </p:nvCxnSpPr>
        <p:spPr>
          <a:xfrm>
            <a:off x="2434650" y="1179925"/>
            <a:ext cx="1745100" cy="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8" name="Shape 308"/>
          <p:cNvSpPr txBox="1"/>
          <p:nvPr/>
        </p:nvSpPr>
        <p:spPr>
          <a:xfrm>
            <a:off x="1844675" y="250942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prediction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2476200" y="2924900"/>
            <a:ext cx="1919400" cy="498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0" name="Shape 310"/>
          <p:cNvCxnSpPr/>
          <p:nvPr/>
        </p:nvCxnSpPr>
        <p:spPr>
          <a:xfrm flipH="1">
            <a:off x="5891474" y="1420900"/>
            <a:ext cx="1719900" cy="160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1" name="Shape 311"/>
          <p:cNvSpPr txBox="1"/>
          <p:nvPr/>
        </p:nvSpPr>
        <p:spPr>
          <a:xfrm>
            <a:off x="7370400" y="94727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span of features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Inference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200" y="1583674"/>
            <a:ext cx="2953764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/>
          <p:nvPr/>
        </p:nvSpPr>
        <p:spPr>
          <a:xfrm>
            <a:off x="747825" y="905725"/>
            <a:ext cx="73133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linearity of the estimator makes inference easy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237" y="2682107"/>
            <a:ext cx="5709522" cy="168716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Inference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200" y="1583674"/>
            <a:ext cx="2953764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747825" y="905725"/>
            <a:ext cx="6130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linearity of the estimator makes inference easy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855875" y="2513137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So that</a:t>
            </a:r>
          </a:p>
        </p:txBody>
      </p:sp>
      <p:cxnSp>
        <p:nvCxnSpPr>
          <p:cNvPr id="329" name="Shape 329"/>
          <p:cNvCxnSpPr/>
          <p:nvPr/>
        </p:nvCxnSpPr>
        <p:spPr>
          <a:xfrm flipH="1" rot="10800000">
            <a:off x="3880487" y="4204912"/>
            <a:ext cx="249299" cy="44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0" name="Shape 330"/>
          <p:cNvSpPr txBox="1"/>
          <p:nvPr/>
        </p:nvSpPr>
        <p:spPr>
          <a:xfrm>
            <a:off x="3136200" y="466022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unbiased</a:t>
            </a:r>
          </a:p>
        </p:txBody>
      </p:sp>
      <p:cxnSp>
        <p:nvCxnSpPr>
          <p:cNvPr id="331" name="Shape 331"/>
          <p:cNvCxnSpPr/>
          <p:nvPr/>
        </p:nvCxnSpPr>
        <p:spPr>
          <a:xfrm rot="10800000">
            <a:off x="5368912" y="4195512"/>
            <a:ext cx="480900" cy="4646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2" name="Shape 332"/>
          <p:cNvSpPr txBox="1"/>
          <p:nvPr/>
        </p:nvSpPr>
        <p:spPr>
          <a:xfrm>
            <a:off x="5442625" y="466022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known sample covariance</a:t>
            </a:r>
          </a:p>
        </p:txBody>
      </p:sp>
      <p:cxnSp>
        <p:nvCxnSpPr>
          <p:cNvPr id="333" name="Shape 333"/>
          <p:cNvCxnSpPr/>
          <p:nvPr/>
        </p:nvCxnSpPr>
        <p:spPr>
          <a:xfrm flipH="1">
            <a:off x="7048775" y="2468600"/>
            <a:ext cx="976199" cy="10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34" name="Shape 334"/>
          <p:cNvSpPr txBox="1"/>
          <p:nvPr/>
        </p:nvSpPr>
        <p:spPr>
          <a:xfrm>
            <a:off x="7142725" y="1882550"/>
            <a:ext cx="20673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usually have to estimate noise level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models in data science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1787525" y="1492900"/>
            <a:ext cx="56574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Goal</a:t>
            </a:r>
            <a:r>
              <a:rPr lang="en" sz="2400"/>
              <a:t>: give a basic overview of linear modeling and some of its extensions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1647600" y="2883375"/>
            <a:ext cx="5848799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" sz="2400">
                <a:solidFill>
                  <a:srgbClr val="FF0000"/>
                </a:solidFill>
              </a:rPr>
              <a:t>Secret goal</a:t>
            </a:r>
            <a:r>
              <a:rPr i="1" lang="en" sz="2400">
                <a:solidFill>
                  <a:srgbClr val="FF0000"/>
                </a:solidFill>
              </a:rPr>
              <a:t>:</a:t>
            </a:r>
            <a:r>
              <a:rPr i="1" lang="en" sz="2400"/>
              <a:t> convince you to study linear models and to try simple things first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hypotheses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747825" y="905725"/>
            <a:ext cx="73536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Inference is particularly easy for linear combinations of coefficients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300" y="1999900"/>
            <a:ext cx="5570450" cy="91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Shape 342"/>
          <p:cNvCxnSpPr/>
          <p:nvPr/>
        </p:nvCxnSpPr>
        <p:spPr>
          <a:xfrm rot="10800000">
            <a:off x="5242050" y="2648425"/>
            <a:ext cx="1995299" cy="982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3" name="Shape 343"/>
          <p:cNvSpPr txBox="1"/>
          <p:nvPr/>
        </p:nvSpPr>
        <p:spPr>
          <a:xfrm>
            <a:off x="7174750" y="34805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scalar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hypotheses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747825" y="905725"/>
            <a:ext cx="73536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Inference is particularly easy for linear combinations of coefficients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300" y="1999900"/>
            <a:ext cx="5570450" cy="91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Shape 351"/>
          <p:cNvCxnSpPr/>
          <p:nvPr/>
        </p:nvCxnSpPr>
        <p:spPr>
          <a:xfrm rot="10800000">
            <a:off x="5242050" y="2648425"/>
            <a:ext cx="1995299" cy="982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2" name="Shape 352"/>
          <p:cNvSpPr txBox="1"/>
          <p:nvPr/>
        </p:nvSpPr>
        <p:spPr>
          <a:xfrm>
            <a:off x="7174750" y="34805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scalar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872350" y="34993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Individual coefficients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Differences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1343575" y="3780025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750" y="3890348"/>
            <a:ext cx="1029725" cy="2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425" y="4507451"/>
            <a:ext cx="1729478" cy="3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7025" y="3853550"/>
            <a:ext cx="1777257" cy="3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7025" y="4507450"/>
            <a:ext cx="1924290" cy="3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Inference for single parameters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481950" y="855875"/>
            <a:ext cx="61073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can then test for the presence of a single variable  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37" y="1292262"/>
            <a:ext cx="435292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575" y="1414169"/>
            <a:ext cx="1680320" cy="558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 flipH="1">
            <a:off x="3971874" y="2069025"/>
            <a:ext cx="1952700" cy="1595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8" name="Shape 368"/>
          <p:cNvCxnSpPr/>
          <p:nvPr/>
        </p:nvCxnSpPr>
        <p:spPr>
          <a:xfrm flipH="1">
            <a:off x="4005250" y="2093950"/>
            <a:ext cx="2874899" cy="17699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9" name="Shape 369"/>
          <p:cNvSpPr txBox="1"/>
          <p:nvPr/>
        </p:nvSpPr>
        <p:spPr>
          <a:xfrm>
            <a:off x="5475875" y="411137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caution!</a:t>
            </a:r>
            <a:r>
              <a:rPr lang="en"/>
              <a:t> this tests a single variable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but correlation with other variables </a:t>
            </a:r>
          </a:p>
          <a:p>
            <a:pPr lvl="0">
              <a:spcBef>
                <a:spcPts val="0"/>
              </a:spcBef>
              <a:buNone/>
            </a:pPr>
            <a:r>
              <a:rPr i="1" lang="en"/>
              <a:t>can make it confusing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engineering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375" y="2658975"/>
            <a:ext cx="2169250" cy="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/>
        </p:nvSpPr>
        <p:spPr>
          <a:xfrm>
            <a:off x="681375" y="997125"/>
            <a:ext cx="7709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predictor is linear in the </a:t>
            </a:r>
            <a:r>
              <a:rPr i="1" lang="en" sz="1800"/>
              <a:t>features</a:t>
            </a:r>
            <a:r>
              <a:rPr lang="en" sz="1800"/>
              <a:t>, not necessarily the data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1437525" y="18280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Example</a:t>
            </a:r>
            <a:r>
              <a:rPr lang="en"/>
              <a:t>: simple transformations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engineering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437525" y="18280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Example</a:t>
            </a:r>
            <a:r>
              <a:rPr lang="en"/>
              <a:t>: dummy variables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24" y="2658976"/>
            <a:ext cx="7507049" cy="925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681375" y="997125"/>
            <a:ext cx="7709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predictor is linear in the </a:t>
            </a:r>
            <a:r>
              <a:rPr i="1" lang="en" sz="1800"/>
              <a:t>features</a:t>
            </a:r>
            <a:r>
              <a:rPr lang="en" sz="1800"/>
              <a:t>, not necessarily the data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engineering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1437525" y="18280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Example</a:t>
            </a:r>
            <a:r>
              <a:rPr lang="en"/>
              <a:t>: basis expansions (FFT, wavelets, splines)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650" y="2429638"/>
            <a:ext cx="4786200" cy="85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203" y="3323019"/>
            <a:ext cx="3337725" cy="158660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/>
        </p:nvSpPr>
        <p:spPr>
          <a:xfrm>
            <a:off x="681375" y="997125"/>
            <a:ext cx="7709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predictor is linear in the </a:t>
            </a:r>
            <a:r>
              <a:rPr i="1" lang="en" sz="1800"/>
              <a:t>features</a:t>
            </a:r>
            <a:r>
              <a:rPr lang="en" sz="1800"/>
              <a:t>, not necessarily the data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engineering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437525" y="18280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Example</a:t>
            </a:r>
            <a:r>
              <a:rPr lang="en"/>
              <a:t>: interactions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275" y="2386350"/>
            <a:ext cx="2540549" cy="84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681375" y="997125"/>
            <a:ext cx="7709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predictor is linear in the </a:t>
            </a:r>
            <a:r>
              <a:rPr i="1" lang="en" sz="1800"/>
              <a:t>features</a:t>
            </a:r>
            <a:r>
              <a:rPr lang="en" sz="1800"/>
              <a:t>, not necessarily the data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squared error loss?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77" y="3339425"/>
            <a:ext cx="2913124" cy="10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872475" y="1048262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Why use squared error loss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470" y="1531774"/>
            <a:ext cx="2802250" cy="10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963875" y="27088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instead of something else?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4462150" y="371430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or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450" y="3367200"/>
            <a:ext cx="3227932" cy="10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squared error loss?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872475" y="1048262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Why use squared error loss?</a:t>
            </a:r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770" y="1747799"/>
            <a:ext cx="2802250" cy="10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/>
        </p:nvSpPr>
        <p:spPr>
          <a:xfrm>
            <a:off x="872475" y="3124325"/>
            <a:ext cx="79184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Math on quadratic functions is easy (nice geometry and closed-form solution)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Estimator is unbiased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Maximum likelihood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Gauss-Markov</a:t>
            </a:r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Historical precedent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Maximum likelihood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555525" y="998625"/>
            <a:ext cx="55922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Maximum likelihood is a general estimation strategy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823" y="1936511"/>
            <a:ext cx="6638499" cy="111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 txBox="1"/>
          <p:nvPr/>
        </p:nvSpPr>
        <p:spPr>
          <a:xfrm>
            <a:off x="1155000" y="17200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Likelihood function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1155000" y="29277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Log-likelihood</a:t>
            </a:r>
          </a:p>
        </p:txBody>
      </p:sp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825" y="3251600"/>
            <a:ext cx="6531175" cy="9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4662" y="4279000"/>
            <a:ext cx="3428635" cy="8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1155000" y="401912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MLE</a:t>
            </a:r>
          </a:p>
        </p:txBody>
      </p:sp>
      <p:cxnSp>
        <p:nvCxnSpPr>
          <p:cNvPr id="434" name="Shape 434"/>
          <p:cNvCxnSpPr/>
          <p:nvPr/>
        </p:nvCxnSpPr>
        <p:spPr>
          <a:xfrm flipH="1">
            <a:off x="4378974" y="1196550"/>
            <a:ext cx="1986000" cy="11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5" name="Shape 435"/>
          <p:cNvSpPr txBox="1"/>
          <p:nvPr/>
        </p:nvSpPr>
        <p:spPr>
          <a:xfrm>
            <a:off x="6506250" y="91402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joint density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7840625" y="4672375"/>
            <a:ext cx="1152899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[wikipedia]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regression? Really?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235775" y="943412"/>
            <a:ext cx="75501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Wait... regression? That’s so 20th century!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Maximum likelihood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661800" y="9125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Example: 42 out 100 heads from a fair coin</a:t>
            </a:r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37" y="1253037"/>
            <a:ext cx="5953125" cy="380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Shape 444"/>
          <p:cNvCxnSpPr/>
          <p:nvPr/>
        </p:nvCxnSpPr>
        <p:spPr>
          <a:xfrm flipH="1">
            <a:off x="4862449" y="1213125"/>
            <a:ext cx="2184600" cy="83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5" name="Shape 445"/>
          <p:cNvSpPr txBox="1"/>
          <p:nvPr/>
        </p:nvSpPr>
        <p:spPr>
          <a:xfrm>
            <a:off x="7096350" y="1006025"/>
            <a:ext cx="2840399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true value</a:t>
            </a:r>
          </a:p>
        </p:txBody>
      </p:sp>
      <p:cxnSp>
        <p:nvCxnSpPr>
          <p:cNvPr id="446" name="Shape 446"/>
          <p:cNvCxnSpPr/>
          <p:nvPr/>
        </p:nvCxnSpPr>
        <p:spPr>
          <a:xfrm flipH="1" rot="10800000">
            <a:off x="1311775" y="1755650"/>
            <a:ext cx="3141299" cy="10601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7" name="Shape 447"/>
          <p:cNvSpPr txBox="1"/>
          <p:nvPr/>
        </p:nvSpPr>
        <p:spPr>
          <a:xfrm>
            <a:off x="567100" y="2687650"/>
            <a:ext cx="2840399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sample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maximum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least squares?</a:t>
            </a:r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925" y="1680647"/>
            <a:ext cx="6673449" cy="107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Shape 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975" y="3531946"/>
            <a:ext cx="2462050" cy="12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x="446225" y="1056650"/>
            <a:ext cx="8547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For linear regression, the likelihood involves the density of the multivariate normal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446225" y="2916575"/>
            <a:ext cx="79590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After taking the log and simplifying we arrive at (something proportional to) squared error loss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7840625" y="4672375"/>
            <a:ext cx="1152899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[wikipedia]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MLE	 for linear regression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648125" y="1179925"/>
            <a:ext cx="6456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There are many theoretical reasons for using the MLE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1287875" y="1820600"/>
            <a:ext cx="69135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The estimator is </a:t>
            </a:r>
            <a:r>
              <a:rPr i="1" lang="en" sz="1600"/>
              <a:t>consistent</a:t>
            </a:r>
            <a:r>
              <a:rPr lang="en" sz="1600"/>
              <a:t> (will converge to the true parameter in probability)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" sz="1600"/>
              <a:t>The asymptotic distribution is normal, making inference easy if you have enough data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lang="en" sz="1600"/>
              <a:t>The estimator is </a:t>
            </a:r>
            <a:r>
              <a:rPr i="1" lang="en" sz="1600"/>
              <a:t>efficient</a:t>
            </a:r>
            <a:r>
              <a:rPr lang="en" sz="1600"/>
              <a:t>: the asymptotic variance is known and achieves the Cramer-Rao theoretical lower bound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648125" y="4005150"/>
            <a:ext cx="81929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But are we relying too much on the assumption that the errors are normal?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Gauss-Markov theorem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548425" y="100542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Suppose that </a:t>
            </a:r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912" y="1470775"/>
            <a:ext cx="2050174" cy="76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548425" y="245127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(no assumption of normality)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548425" y="2825175"/>
            <a:ext cx="83762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Then consider all unbiased, linear estimators such that for some matrix W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697975" y="4266200"/>
            <a:ext cx="7179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Gauss-Markov</a:t>
            </a:r>
            <a:r>
              <a:rPr lang="en" sz="1800"/>
              <a:t>: linear regression has the lowest MSE for any β. </a:t>
            </a:r>
          </a:p>
          <a:p>
            <a:pPr indent="457200" lvl="0" algn="ctr">
              <a:spcBef>
                <a:spcPts val="0"/>
              </a:spcBef>
              <a:buNone/>
            </a:pPr>
            <a:r>
              <a:rPr i="1" lang="en"/>
              <a:t>(“BLUE”: best linear unbiased estimator)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887" y="3224497"/>
            <a:ext cx="1312214" cy="91854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7840625" y="4672375"/>
            <a:ext cx="1152899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[wikipedia]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</a:t>
            </a:r>
            <a:r>
              <a:rPr i="1" lang="en"/>
              <a:t>not </a:t>
            </a:r>
            <a:r>
              <a:rPr lang="en"/>
              <a:t>to use squared error loss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51225" y="1062900"/>
            <a:ext cx="78104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Squared error loss is sensitivity to outliers. More robust alternatives: absolute loss, Huber loss</a:t>
            </a:r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350" y="1736700"/>
            <a:ext cx="4880725" cy="32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II: Generalized linear models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Binary data</a:t>
            </a: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525" y="3196000"/>
            <a:ext cx="1355049" cy="5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150" y="1695275"/>
            <a:ext cx="2717800" cy="10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756150" y="1080175"/>
            <a:ext cx="79265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linear model no longer makes sense as a </a:t>
            </a:r>
            <a:r>
              <a:rPr i="1" lang="en" sz="1800"/>
              <a:t>generative</a:t>
            </a:r>
            <a:r>
              <a:rPr lang="en" sz="1800"/>
              <a:t> model for binary data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2875050" y="331547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… but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756150" y="4134075"/>
            <a:ext cx="69051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However, it can still be very useful as a predictive model.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Generalized linear models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839250" y="1113450"/>
            <a:ext cx="78836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To model binary outcomes: model the </a:t>
            </a:r>
            <a:r>
              <a:rPr i="1" lang="en" sz="1800"/>
              <a:t>mean</a:t>
            </a:r>
            <a:r>
              <a:rPr lang="en" sz="1800"/>
              <a:t> of the response given the data</a:t>
            </a:r>
          </a:p>
        </p:txBody>
      </p:sp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050" y="1902550"/>
            <a:ext cx="15906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187" y="2855387"/>
            <a:ext cx="3400425" cy="113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Shape 509"/>
          <p:cNvCxnSpPr/>
          <p:nvPr/>
        </p:nvCxnSpPr>
        <p:spPr>
          <a:xfrm flipH="1" rot="10800000">
            <a:off x="2426325" y="3631274"/>
            <a:ext cx="847499" cy="9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0" name="Shape 510"/>
          <p:cNvSpPr txBox="1"/>
          <p:nvPr/>
        </p:nvSpPr>
        <p:spPr>
          <a:xfrm>
            <a:off x="1803125" y="459507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link function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 link functions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589975" y="1171625"/>
            <a:ext cx="8251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Linear regression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Logistic regression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Poisson regression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For more reading: The choice of the link function is related to the </a:t>
            </a:r>
            <a:r>
              <a:rPr i="1" lang="en" sz="1800"/>
              <a:t>natural parameter</a:t>
            </a:r>
            <a:r>
              <a:rPr lang="en" sz="1800"/>
              <a:t> of an exponential family</a:t>
            </a:r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462" y="1239562"/>
            <a:ext cx="17430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300" y="2004787"/>
            <a:ext cx="30480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350" y="3104325"/>
            <a:ext cx="24574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100" y="1370351"/>
            <a:ext cx="4637325" cy="33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8104650" y="4672375"/>
            <a:ext cx="919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[Agresti]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478675" y="863625"/>
            <a:ext cx="69645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Sample data: empirical proportions as a function of the predictor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regression? Really?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35775" y="943412"/>
            <a:ext cx="75501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Wait... regression? That’s so 20th century!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1" name="Shape 91"/>
          <p:cNvSpPr txBox="1"/>
          <p:nvPr/>
        </p:nvSpPr>
        <p:spPr>
          <a:xfrm>
            <a:off x="972200" y="1728075"/>
            <a:ext cx="73370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What about deep learning? What about AI? What about Big Data™?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Choosing β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731225" y="10303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Choosing </a:t>
            </a:r>
            <a:r>
              <a:rPr b="1" lang="en" sz="1800"/>
              <a:t>β: </a:t>
            </a:r>
            <a:r>
              <a:rPr lang="en" sz="1800"/>
              <a:t>maximum likelihood!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731225" y="4110850"/>
            <a:ext cx="79800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Key property</a:t>
            </a:r>
            <a:r>
              <a:rPr lang="en" sz="1800"/>
              <a:t>: problem is convex! Easy to solve with Newton-Raphson or any convex solver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731225" y="348440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Optimality properties of the MLE still apply.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875" y="1873297"/>
            <a:ext cx="5153174" cy="116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Convex functions</a:t>
            </a:r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34" y="884250"/>
            <a:ext cx="6451399" cy="10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7935" y="2109573"/>
            <a:ext cx="6327224" cy="29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[Boyd]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III: Regularization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Regularization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830925" y="1163325"/>
            <a:ext cx="7295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Regularization is a strategy for introducing bias.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This is usually done in service of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incorporating prior information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avoiding overfitting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914400">
              <a:spcBef>
                <a:spcPts val="0"/>
              </a:spcBef>
              <a:buSzPct val="100000"/>
              <a:buChar char="●"/>
            </a:pPr>
            <a:r>
              <a:rPr lang="en" sz="1800"/>
              <a:t>improving predictions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III: Regularization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Ridge regression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Ridge regression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1063600" y="1179925"/>
            <a:ext cx="59648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Add a penalty to the least-squares loss function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1063600" y="30661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This will “shrink” the coefficients towards zero</a:t>
            </a:r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773" y="1805398"/>
            <a:ext cx="4504850" cy="10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773" y="1805398"/>
            <a:ext cx="4504850" cy="10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Ridge regression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1063600" y="1179925"/>
            <a:ext cx="61554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Add a penalty to the least-squares loss function</a:t>
            </a:r>
          </a:p>
        </p:txBody>
      </p:sp>
      <p:pic>
        <p:nvPicPr>
          <p:cNvPr id="577" name="Shape 5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025" y="3471475"/>
            <a:ext cx="9906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Shape 578"/>
          <p:cNvCxnSpPr/>
          <p:nvPr/>
        </p:nvCxnSpPr>
        <p:spPr>
          <a:xfrm rot="10800000">
            <a:off x="6597449" y="2974874"/>
            <a:ext cx="291000" cy="5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9" name="Shape 579"/>
          <p:cNvCxnSpPr/>
          <p:nvPr/>
        </p:nvCxnSpPr>
        <p:spPr>
          <a:xfrm flipH="1" rot="10800000">
            <a:off x="5276450" y="2647074"/>
            <a:ext cx="649199" cy="8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0" name="Shape 580"/>
          <p:cNvSpPr txBox="1"/>
          <p:nvPr/>
        </p:nvSpPr>
        <p:spPr>
          <a:xfrm>
            <a:off x="2949650" y="3430987"/>
            <a:ext cx="29417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penalty weight; tuning parameter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013750" y="405497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An old idea: Tikhonov regularization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812" y="3890500"/>
            <a:ext cx="4251824" cy="8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Ridge regression</a:t>
            </a:r>
          </a:p>
        </p:txBody>
      </p:sp>
      <p:sp>
        <p:nvSpPr>
          <p:cNvPr id="588" name="Shape 588"/>
          <p:cNvSpPr txBox="1"/>
          <p:nvPr/>
        </p:nvSpPr>
        <p:spPr>
          <a:xfrm>
            <a:off x="1063600" y="1179925"/>
            <a:ext cx="61652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Add a penalty to the least-squares loss function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1088525" y="3232350"/>
            <a:ext cx="75201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Still linear, but changes the hat matrix by adding a “ridge” to the sample covariance matrix </a:t>
            </a:r>
          </a:p>
        </p:txBody>
      </p:sp>
      <p:pic>
        <p:nvPicPr>
          <p:cNvPr id="590" name="Shape 5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773" y="1805398"/>
            <a:ext cx="4504850" cy="108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Shape 591"/>
          <p:cNvCxnSpPr/>
          <p:nvPr/>
        </p:nvCxnSpPr>
        <p:spPr>
          <a:xfrm rot="10800000">
            <a:off x="5115350" y="4608649"/>
            <a:ext cx="693899" cy="3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92" name="Shape 592"/>
          <p:cNvSpPr txBox="1"/>
          <p:nvPr/>
        </p:nvSpPr>
        <p:spPr>
          <a:xfrm>
            <a:off x="5843750" y="4591175"/>
            <a:ext cx="2840399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closer to diagonal - puts less faith in sample correlations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Correlated features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422375" y="929325"/>
            <a:ext cx="74054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Ridge regression will tend to spread weight across correlated features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1013725" y="16896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Toy example</a:t>
            </a:r>
            <a:r>
              <a:rPr lang="en"/>
              <a:t>: two perfectly correlated features (and no noise)</a:t>
            </a:r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6825" y="2833782"/>
            <a:ext cx="2889453" cy="8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812" y="2309737"/>
            <a:ext cx="1612384" cy="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1886" y="3889149"/>
            <a:ext cx="3480225" cy="7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Correlated features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687" y="3594919"/>
            <a:ext cx="2432624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x="544375" y="929325"/>
            <a:ext cx="79968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To minimize L2 norm among all convex combinations of x1 and x2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012" y="1677600"/>
            <a:ext cx="5389975" cy="79524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Shape 611"/>
          <p:cNvSpPr txBox="1"/>
          <p:nvPr/>
        </p:nvSpPr>
        <p:spPr>
          <a:xfrm>
            <a:off x="600700" y="2590525"/>
            <a:ext cx="5788199" cy="10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solution is to put equal weight on each feature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regression? Really?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235775" y="943412"/>
            <a:ext cx="75501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Wait... regression? That’s so 20th century!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8" name="Shape 98"/>
          <p:cNvSpPr txBox="1"/>
          <p:nvPr/>
        </p:nvSpPr>
        <p:spPr>
          <a:xfrm>
            <a:off x="972200" y="1728075"/>
            <a:ext cx="73370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What about deep learning? What about AI? What about Big Data™?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99" name="Shape 99"/>
          <p:cNvSpPr txBox="1"/>
          <p:nvPr/>
        </p:nvSpPr>
        <p:spPr>
          <a:xfrm>
            <a:off x="972200" y="2525275"/>
            <a:ext cx="7071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There are a lot of exciting new tools. But in many problems simple models can take you a long way.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Ridge regression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526025" y="239230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800"/>
              <a:t>Don’t underestimate ridge regression!</a:t>
            </a:r>
          </a:p>
        </p:txBody>
      </p:sp>
      <p:sp>
        <p:nvSpPr>
          <p:cNvPr id="618" name="Shape 618"/>
          <p:cNvSpPr/>
          <p:nvPr/>
        </p:nvSpPr>
        <p:spPr>
          <a:xfrm>
            <a:off x="2451275" y="2260125"/>
            <a:ext cx="4171200" cy="69059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 txBox="1"/>
          <p:nvPr/>
        </p:nvSpPr>
        <p:spPr>
          <a:xfrm>
            <a:off x="561525" y="112305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Good advice in life: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III: Regularization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Bias and variance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bias-variance tradeoff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0" y="1744125"/>
            <a:ext cx="7557100" cy="18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772775" y="997125"/>
            <a:ext cx="70677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expected prediction error (MSE) can be decomposed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bias-variance tradeoff</a:t>
            </a:r>
          </a:p>
        </p:txBody>
      </p:sp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624" y="875847"/>
            <a:ext cx="7243975" cy="4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III: Regularization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James-Stein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Historical connection: The James-Stein estimator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656450" y="889100"/>
            <a:ext cx="7918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Shrinkage is a powerful idea found in many statistical applications.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 the 1950’s Charles Stein shocked the statistical world with (a version of) the following result.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1038675" y="1803125"/>
            <a:ext cx="66975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 μ be a fixed, arbitrary p-vector and suppose we observe </a:t>
            </a:r>
            <a:r>
              <a:rPr i="1" lang="en"/>
              <a:t>one</a:t>
            </a:r>
            <a:r>
              <a:rPr lang="en"/>
              <a:t> observation of y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7870725" y="4672375"/>
            <a:ext cx="1153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[Efron]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675" y="2361425"/>
            <a:ext cx="2723724" cy="788024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038675" y="331335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MLE for μ is just the observed vector 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100" y="3834273"/>
            <a:ext cx="2204877" cy="78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James-Stein estimator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7870725" y="4672375"/>
            <a:ext cx="1153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[Efron]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926" y="1611275"/>
            <a:ext cx="3548399" cy="116707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/>
          <p:nvPr/>
        </p:nvSpPr>
        <p:spPr>
          <a:xfrm>
            <a:off x="750875" y="1051325"/>
            <a:ext cx="71199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James-Stein estimator pulls the observation toward the origin </a:t>
            </a:r>
          </a:p>
        </p:txBody>
      </p:sp>
      <p:cxnSp>
        <p:nvCxnSpPr>
          <p:cNvPr id="666" name="Shape 666"/>
          <p:cNvCxnSpPr/>
          <p:nvPr/>
        </p:nvCxnSpPr>
        <p:spPr>
          <a:xfrm rot="10800000">
            <a:off x="5171524" y="2768949"/>
            <a:ext cx="1492500" cy="10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67" name="Shape 667"/>
          <p:cNvSpPr txBox="1"/>
          <p:nvPr/>
        </p:nvSpPr>
        <p:spPr>
          <a:xfrm>
            <a:off x="6664025" y="37263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shrinkage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James-Stein estimator</a:t>
            </a:r>
          </a:p>
        </p:txBody>
      </p:sp>
      <p:sp>
        <p:nvSpPr>
          <p:cNvPr id="673" name="Shape 673"/>
          <p:cNvSpPr txBox="1"/>
          <p:nvPr/>
        </p:nvSpPr>
        <p:spPr>
          <a:xfrm>
            <a:off x="7870725" y="4672375"/>
            <a:ext cx="1153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[Efron]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750875" y="1051325"/>
            <a:ext cx="71199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Theorem</a:t>
            </a:r>
            <a:r>
              <a:rPr lang="en" sz="1800"/>
              <a:t>: For p &gt;=3, the JS estimator dominates the MLE for </a:t>
            </a:r>
            <a:r>
              <a:rPr i="1" lang="en" sz="1800"/>
              <a:t>any</a:t>
            </a:r>
            <a:r>
              <a:rPr lang="en" sz="1800"/>
              <a:t> μ!</a:t>
            </a:r>
          </a:p>
        </p:txBody>
      </p:sp>
      <p:pic>
        <p:nvPicPr>
          <p:cNvPr id="675" name="Shape 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787" y="1870172"/>
            <a:ext cx="6885525" cy="10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882275" y="3238250"/>
            <a:ext cx="75369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Shrinking is </a:t>
            </a:r>
            <a:r>
              <a:rPr i="1" lang="en" sz="1800"/>
              <a:t>always</a:t>
            </a:r>
            <a:r>
              <a:rPr lang="en" sz="1800"/>
              <a:t> better.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The </a:t>
            </a:r>
            <a:r>
              <a:rPr i="1" lang="en" sz="1800"/>
              <a:t>amount</a:t>
            </a:r>
            <a:r>
              <a:rPr lang="en" sz="1800"/>
              <a:t> of shrinkage depends on </a:t>
            </a:r>
            <a:r>
              <a:rPr i="1" lang="en" sz="1800"/>
              <a:t>all</a:t>
            </a:r>
            <a:r>
              <a:rPr lang="en" sz="1800"/>
              <a:t> elements of y, even though the elements of μ don’t necessarily have anything to do with each other and the noise is independent!  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 empirical Bayes interpretation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7870725" y="4672375"/>
            <a:ext cx="1153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[Efron]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657025" y="1111225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Put a prior on μ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044" y="1385169"/>
            <a:ext cx="2027799" cy="6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0925" y="2577125"/>
            <a:ext cx="2976849" cy="98024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 txBox="1"/>
          <p:nvPr/>
        </p:nvSpPr>
        <p:spPr>
          <a:xfrm>
            <a:off x="657025" y="2130725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Then the posterior mean is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657025" y="365125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This is JS with the unbiased estimate</a:t>
            </a:r>
          </a:p>
        </p:txBody>
      </p:sp>
      <p:pic>
        <p:nvPicPr>
          <p:cNvPr id="688" name="Shape 6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862" y="4186000"/>
            <a:ext cx="2188967" cy="6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James-Stein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666450" y="3144325"/>
            <a:ext cx="8258399" cy="122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surprise is that JS is always better, even without the prior assumption</a:t>
            </a:r>
          </a:p>
        </p:txBody>
      </p:sp>
      <p:pic>
        <p:nvPicPr>
          <p:cNvPr id="695" name="Shape 6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926" y="1611275"/>
            <a:ext cx="3548399" cy="116707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 txBox="1"/>
          <p:nvPr/>
        </p:nvSpPr>
        <p:spPr>
          <a:xfrm>
            <a:off x="7870725" y="4672375"/>
            <a:ext cx="1153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[Efron]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1545550" y="3564725"/>
            <a:ext cx="5924700" cy="659999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regression? Really?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235775" y="943412"/>
            <a:ext cx="75501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Wait... regression? That’s so 20th century!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7" name="Shape 107"/>
          <p:cNvSpPr txBox="1"/>
          <p:nvPr/>
        </p:nvSpPr>
        <p:spPr>
          <a:xfrm>
            <a:off x="972200" y="1728075"/>
            <a:ext cx="73370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What about deep learning? What about AI? What about Big Data™?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08" name="Shape 108"/>
          <p:cNvSpPr txBox="1"/>
          <p:nvPr/>
        </p:nvSpPr>
        <p:spPr>
          <a:xfrm>
            <a:off x="972200" y="2525275"/>
            <a:ext cx="70713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There are a lot of exciting new tools. But in many problems simple models can take you a long way.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1437150" y="3678475"/>
            <a:ext cx="61487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en" sz="1800"/>
              <a:t>Regression is the workhorse of applied statistics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III: Regularization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LASSO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LASSO</a:t>
            </a:r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25" y="1658175"/>
            <a:ext cx="6800850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LASSO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697975" y="1071900"/>
            <a:ext cx="7303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Superficially similar to ridge regression, but with a different penalty</a:t>
            </a:r>
          </a:p>
        </p:txBody>
      </p:sp>
      <p:pic>
        <p:nvPicPr>
          <p:cNvPr id="715" name="Shape 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72" y="1942475"/>
            <a:ext cx="4391375" cy="11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737" y="3365300"/>
            <a:ext cx="1019175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7" name="Shape 717"/>
          <p:cNvCxnSpPr/>
          <p:nvPr/>
        </p:nvCxnSpPr>
        <p:spPr>
          <a:xfrm rot="10800000">
            <a:off x="6439774" y="2816900"/>
            <a:ext cx="465300" cy="548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18" name="Shape 718"/>
          <p:cNvSpPr txBox="1"/>
          <p:nvPr/>
        </p:nvSpPr>
        <p:spPr>
          <a:xfrm>
            <a:off x="697975" y="3664425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Called “L1” regularization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L1 regularization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606575" y="1146700"/>
            <a:ext cx="70547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Why L1?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           Sparsity!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For some choices of the penalty parameter L1 regularization will cause many coefficients to be exactly zero.</a:t>
            </a:r>
          </a:p>
        </p:txBody>
      </p:sp>
      <p:sp>
        <p:nvSpPr>
          <p:cNvPr id="725" name="Shape 725"/>
          <p:cNvSpPr/>
          <p:nvPr/>
        </p:nvSpPr>
        <p:spPr>
          <a:xfrm>
            <a:off x="3850150" y="2449775"/>
            <a:ext cx="1223100" cy="558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L1 regularization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606575" y="619050"/>
            <a:ext cx="80562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LASSO can be defined as a closely related to the </a:t>
            </a:r>
            <a:r>
              <a:rPr i="1" lang="en" sz="1800"/>
              <a:t>constrained</a:t>
            </a:r>
            <a:r>
              <a:rPr lang="en" sz="1800"/>
              <a:t> optimization problem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533" y="1857212"/>
            <a:ext cx="5270275" cy="8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/>
        </p:nvSpPr>
        <p:spPr>
          <a:xfrm>
            <a:off x="664750" y="266940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which is equivalent* to minimizing (Lagrange)</a:t>
            </a:r>
          </a:p>
        </p:txBody>
      </p:sp>
      <p:pic>
        <p:nvPicPr>
          <p:cNvPr id="734" name="Shape 7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6962" y="3127975"/>
            <a:ext cx="3990061" cy="8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Shape 735"/>
          <p:cNvSpPr txBox="1"/>
          <p:nvPr/>
        </p:nvSpPr>
        <p:spPr>
          <a:xfrm>
            <a:off x="664750" y="3857650"/>
            <a:ext cx="478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for some λ depending on c.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LASSO: geometric intuition</a:t>
            </a: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037" y="858587"/>
            <a:ext cx="5876925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L1 regularization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911" y="808200"/>
            <a:ext cx="5591273" cy="42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Bayesian interpretation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531800" y="1046975"/>
            <a:ext cx="81572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Both ridge regression and the LASSO have a simple Bayesian interpretation</a:t>
            </a:r>
          </a:p>
        </p:txBody>
      </p:sp>
      <p:pic>
        <p:nvPicPr>
          <p:cNvPr id="755" name="Shape 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958" y="2331770"/>
            <a:ext cx="3722074" cy="10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Maximum a posteriori (MAP)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531800" y="1046975"/>
            <a:ext cx="7810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Up to some constants</a:t>
            </a:r>
          </a:p>
        </p:txBody>
      </p:sp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375" y="3364975"/>
            <a:ext cx="4253224" cy="96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958" y="1659995"/>
            <a:ext cx="3722074" cy="1053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Shape 764"/>
          <p:cNvCxnSpPr/>
          <p:nvPr/>
        </p:nvCxnSpPr>
        <p:spPr>
          <a:xfrm flipH="1">
            <a:off x="3699700" y="2556825"/>
            <a:ext cx="280799" cy="9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5" name="Shape 765"/>
          <p:cNvCxnSpPr/>
          <p:nvPr/>
        </p:nvCxnSpPr>
        <p:spPr>
          <a:xfrm>
            <a:off x="5481400" y="2506150"/>
            <a:ext cx="193499" cy="10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6" name="Shape 766"/>
          <p:cNvCxnSpPr/>
          <p:nvPr/>
        </p:nvCxnSpPr>
        <p:spPr>
          <a:xfrm flipH="1" rot="10800000">
            <a:off x="3726225" y="4111250"/>
            <a:ext cx="337799" cy="4691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67" name="Shape 767"/>
          <p:cNvCxnSpPr/>
          <p:nvPr/>
        </p:nvCxnSpPr>
        <p:spPr>
          <a:xfrm rot="10800000">
            <a:off x="6251000" y="4111125"/>
            <a:ext cx="225299" cy="488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68" name="Shape 768"/>
          <p:cNvSpPr txBox="1"/>
          <p:nvPr/>
        </p:nvSpPr>
        <p:spPr>
          <a:xfrm>
            <a:off x="3050425" y="45129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 likelihood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5830900" y="458045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prior likelihood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Maximum a posteriori (MAP)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531800" y="1046975"/>
            <a:ext cx="78108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Ridge regression is the MAP estimator (posterior mode) for the model</a:t>
            </a:r>
          </a:p>
        </p:txBody>
      </p:sp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774" y="1449912"/>
            <a:ext cx="3948452" cy="16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Shape 7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4587" y="3159512"/>
            <a:ext cx="2690724" cy="7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31800" y="430140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For L1: Laplace distribution instead of normal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Occam was right!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235775" y="943412"/>
            <a:ext cx="75501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Simple models have many virtues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Compressed sensing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506875" y="859825"/>
            <a:ext cx="76445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L1 regularization has deeper optimality properties.</a:t>
            </a:r>
            <a:r>
              <a:rPr lang="en"/>
              <a:t> </a:t>
            </a:r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662" y="1418125"/>
            <a:ext cx="5578675" cy="3389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Shape 786"/>
          <p:cNvSpPr txBox="1"/>
          <p:nvPr/>
        </p:nvSpPr>
        <p:spPr>
          <a:xfrm>
            <a:off x="157875" y="4761250"/>
            <a:ext cx="76445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Slide from Olga V. Holtz: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http://www.eecs.berkeley.edu/~oholtz/Talks/CS.pdf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Basis pursuit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425" y="829175"/>
            <a:ext cx="5896248" cy="41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Shape 793"/>
          <p:cNvSpPr txBox="1"/>
          <p:nvPr/>
        </p:nvSpPr>
        <p:spPr>
          <a:xfrm>
            <a:off x="157875" y="4761250"/>
            <a:ext cx="76445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Slide from Olga V. Holtz: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http://www.eecs.berkeley.edu/~oholtz/Talks/CS.pdf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Equivalence of problems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75" y="782900"/>
            <a:ext cx="5652750" cy="35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157875" y="4761250"/>
            <a:ext cx="76445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Slide from Olga V. Holtz: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http://www.eecs.berkeley.edu/~oholtz/Talks/CS.pdf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Compressed sensing</a:t>
            </a:r>
          </a:p>
        </p:txBody>
      </p:sp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073" y="1834937"/>
            <a:ext cx="5859275" cy="25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552300" y="964550"/>
            <a:ext cx="83391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Many </a:t>
            </a:r>
            <a:r>
              <a:rPr i="1" lang="en" sz="1800"/>
              <a:t>random</a:t>
            </a:r>
            <a:r>
              <a:rPr lang="en" sz="1800"/>
              <a:t> matrices have similar incoherence properties - in those cases the LASSO gets it </a:t>
            </a:r>
            <a:r>
              <a:rPr i="1" lang="en" sz="1800"/>
              <a:t>exactly</a:t>
            </a:r>
            <a:r>
              <a:rPr lang="en" sz="1800"/>
              <a:t> right with only mild assumptions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98250" y="4812000"/>
            <a:ext cx="55134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 sz="1200"/>
              <a:t>Near-ideal model selection by L1 minimization</a:t>
            </a:r>
            <a:r>
              <a:rPr lang="en" sz="1200"/>
              <a:t> [Candes et al, 2007]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Betting on sparsity</a:t>
            </a:r>
          </a:p>
        </p:txBody>
      </p:sp>
      <p:pic>
        <p:nvPicPr>
          <p:cNvPr id="814" name="Shape 8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50" y="2264650"/>
            <a:ext cx="7222325" cy="12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469300" y="919925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 txBox="1"/>
          <p:nvPr/>
        </p:nvSpPr>
        <p:spPr>
          <a:xfrm>
            <a:off x="553675" y="957500"/>
            <a:ext cx="76872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When you have many more predictors than observations it can pay to bet on sparsity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III: Regularization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Elastic-net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Elastic-net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639825" y="1038675"/>
            <a:ext cx="76919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Elastic-net blends the L1 and L2 norms with a convex combination</a:t>
            </a:r>
          </a:p>
        </p:txBody>
      </p:sp>
      <p:pic>
        <p:nvPicPr>
          <p:cNvPr id="830" name="Shape 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150" y="1842846"/>
            <a:ext cx="6061799" cy="11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 txBox="1"/>
          <p:nvPr/>
        </p:nvSpPr>
        <p:spPr>
          <a:xfrm>
            <a:off x="697975" y="3390225"/>
            <a:ext cx="72374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It enjoys some properties of both L1 and L2 regularization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estimated coefficients can be sparse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coefficients of correlated features are pulled together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still nice and convex</a:t>
            </a:r>
          </a:p>
        </p:txBody>
      </p:sp>
      <p:cxnSp>
        <p:nvCxnSpPr>
          <p:cNvPr id="832" name="Shape 832"/>
          <p:cNvCxnSpPr/>
          <p:nvPr/>
        </p:nvCxnSpPr>
        <p:spPr>
          <a:xfrm rot="10800000">
            <a:off x="5554449" y="2566624"/>
            <a:ext cx="270900" cy="4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3" name="Shape 833"/>
          <p:cNvCxnSpPr/>
          <p:nvPr/>
        </p:nvCxnSpPr>
        <p:spPr>
          <a:xfrm rot="10800000">
            <a:off x="4974000" y="2657050"/>
            <a:ext cx="380099" cy="401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4" name="Shape 834"/>
          <p:cNvSpPr txBox="1"/>
          <p:nvPr/>
        </p:nvSpPr>
        <p:spPr>
          <a:xfrm>
            <a:off x="5033275" y="3058150"/>
            <a:ext cx="5775299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tuning parameters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Elastic-net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639825" y="1038675"/>
            <a:ext cx="75335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Elastic-net blends the L1 and L2 norms with a convex combination</a:t>
            </a:r>
          </a:p>
        </p:txBody>
      </p:sp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805100"/>
            <a:ext cx="80772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Shape 842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III: Regularization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Grouped LASSO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Grouped LASSO</a:t>
            </a:r>
          </a:p>
        </p:txBody>
      </p:sp>
      <p:pic>
        <p:nvPicPr>
          <p:cNvPr id="854" name="Shape 8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25" y="2200412"/>
            <a:ext cx="759142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Shape 855"/>
          <p:cNvSpPr txBox="1"/>
          <p:nvPr/>
        </p:nvSpPr>
        <p:spPr>
          <a:xfrm>
            <a:off x="715825" y="1094437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Regularize for sparsity over </a:t>
            </a:r>
            <a:r>
              <a:rPr i="1" lang="en" sz="1800"/>
              <a:t>groups</a:t>
            </a:r>
            <a:r>
              <a:rPr lang="en" sz="1800"/>
              <a:t> of coefficients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Occam was right!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235775" y="943425"/>
            <a:ext cx="8689199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Simple models have many virtues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1800"/>
              <a:t>In industry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Interpretability</a:t>
            </a:r>
          </a:p>
          <a:p>
            <a:pPr indent="-342900" lvl="1" marL="1371600" rtl="0">
              <a:spcBef>
                <a:spcPts val="0"/>
              </a:spcBef>
              <a:buSzPct val="100000"/>
              <a:buChar char="○"/>
            </a:pPr>
            <a:r>
              <a:rPr lang="en" sz="1800"/>
              <a:t>for the developer </a:t>
            </a:r>
            <a:r>
              <a:rPr i="1" lang="en" sz="1800"/>
              <a:t>and</a:t>
            </a:r>
            <a:r>
              <a:rPr lang="en" sz="1800"/>
              <a:t> the user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Clear and confident understanding of what the model does</a:t>
            </a:r>
          </a:p>
          <a:p>
            <a:pPr indent="-342900" lvl="0" marL="914400" rtl="0">
              <a:spcBef>
                <a:spcPts val="0"/>
              </a:spcBef>
              <a:buSzPct val="100000"/>
              <a:buChar char="●"/>
            </a:pPr>
            <a:r>
              <a:rPr lang="en" sz="1800"/>
              <a:t>Communication to business partners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Grouped LASSO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25" y="2200412"/>
            <a:ext cx="759142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715825" y="1094450"/>
            <a:ext cx="71214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Regularize for sparsity over </a:t>
            </a:r>
            <a:r>
              <a:rPr i="1" lang="en" sz="1800"/>
              <a:t>groups</a:t>
            </a:r>
            <a:r>
              <a:rPr lang="en" sz="1800"/>
              <a:t> of coefficients - tends to set entire groups of coefficients to zero. “LASSO for groups”</a:t>
            </a:r>
          </a:p>
        </p:txBody>
      </p:sp>
      <p:cxnSp>
        <p:nvCxnSpPr>
          <p:cNvPr id="864" name="Shape 864"/>
          <p:cNvCxnSpPr/>
          <p:nvPr/>
        </p:nvCxnSpPr>
        <p:spPr>
          <a:xfrm flipH="1" rot="10800000">
            <a:off x="4176750" y="3144425"/>
            <a:ext cx="366000" cy="1182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5" name="Shape 865"/>
          <p:cNvSpPr txBox="1"/>
          <p:nvPr/>
        </p:nvSpPr>
        <p:spPr>
          <a:xfrm>
            <a:off x="3463425" y="4327025"/>
            <a:ext cx="14361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design matrix for group l</a:t>
            </a:r>
          </a:p>
        </p:txBody>
      </p:sp>
      <p:cxnSp>
        <p:nvCxnSpPr>
          <p:cNvPr id="866" name="Shape 866"/>
          <p:cNvCxnSpPr/>
          <p:nvPr/>
        </p:nvCxnSpPr>
        <p:spPr>
          <a:xfrm rot="10800000">
            <a:off x="5002774" y="3134950"/>
            <a:ext cx="563100" cy="13046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7" name="Shape 867"/>
          <p:cNvSpPr txBox="1"/>
          <p:nvPr/>
        </p:nvSpPr>
        <p:spPr>
          <a:xfrm>
            <a:off x="4899525" y="4394950"/>
            <a:ext cx="1548600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coefficient vector for group l</a:t>
            </a:r>
          </a:p>
        </p:txBody>
      </p:sp>
      <p:cxnSp>
        <p:nvCxnSpPr>
          <p:cNvPr id="868" name="Shape 868"/>
          <p:cNvCxnSpPr/>
          <p:nvPr/>
        </p:nvCxnSpPr>
        <p:spPr>
          <a:xfrm flipH="1" rot="10800000">
            <a:off x="7546300" y="3191174"/>
            <a:ext cx="122099" cy="116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69" name="Shape 869"/>
          <p:cNvSpPr txBox="1"/>
          <p:nvPr/>
        </p:nvSpPr>
        <p:spPr>
          <a:xfrm>
            <a:off x="6851750" y="4467825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L2 norm </a:t>
            </a:r>
            <a:r>
              <a:rPr i="1" lang="en"/>
              <a:t>not </a:t>
            </a:r>
            <a:r>
              <a:rPr lang="en"/>
              <a:t>squared</a:t>
            </a:r>
          </a:p>
        </p:txBody>
      </p:sp>
      <p:sp>
        <p:nvSpPr>
          <p:cNvPr id="870" name="Shape 870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III: Regularization</a:t>
            </a:r>
          </a:p>
        </p:txBody>
      </p:sp>
      <p:sp>
        <p:nvSpPr>
          <p:cNvPr id="876" name="Shape 876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Choosing regularization parameters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Choosing regularization parameters</a:t>
            </a:r>
          </a:p>
        </p:txBody>
      </p:sp>
      <p:pic>
        <p:nvPicPr>
          <p:cNvPr id="882" name="Shape 8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2256850"/>
            <a:ext cx="65913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Shape 883"/>
          <p:cNvSpPr txBox="1"/>
          <p:nvPr/>
        </p:nvSpPr>
        <p:spPr>
          <a:xfrm>
            <a:off x="839250" y="939575"/>
            <a:ext cx="76229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The practitioner must choose the penalty. How can you actually do this?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One simple approach is cross-validation</a:t>
            </a:r>
          </a:p>
        </p:txBody>
      </p:sp>
      <p:sp>
        <p:nvSpPr>
          <p:cNvPr id="884" name="Shape 884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Choosing regularization parameters</a:t>
            </a:r>
          </a:p>
        </p:txBody>
      </p:sp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422" y="1039850"/>
            <a:ext cx="5435149" cy="39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Shape 891"/>
          <p:cNvSpPr txBox="1"/>
          <p:nvPr/>
        </p:nvSpPr>
        <p:spPr>
          <a:xfrm>
            <a:off x="797700" y="830925"/>
            <a:ext cx="8127000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Choosing an optimal regularization parameter from a cross-validation curve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  <p:cxnSp>
        <p:nvCxnSpPr>
          <p:cNvPr id="893" name="Shape 893"/>
          <p:cNvCxnSpPr/>
          <p:nvPr/>
        </p:nvCxnSpPr>
        <p:spPr>
          <a:xfrm flipH="1" rot="10800000">
            <a:off x="1539300" y="3886025"/>
            <a:ext cx="1942799" cy="5066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94" name="Shape 894"/>
          <p:cNvSpPr txBox="1"/>
          <p:nvPr/>
        </p:nvSpPr>
        <p:spPr>
          <a:xfrm>
            <a:off x="-1548675" y="41956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model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complexity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Choosing regularization parameters</a:t>
            </a:r>
          </a:p>
        </p:txBody>
      </p:sp>
      <p:pic>
        <p:nvPicPr>
          <p:cNvPr id="900" name="Shape 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422" y="1039850"/>
            <a:ext cx="5435149" cy="39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797700" y="830925"/>
            <a:ext cx="8236199" cy="5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Choosing an optimal regularization parameter from a cross-validation curve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307425" y="2239325"/>
            <a:ext cx="2127300" cy="132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Warning</a:t>
            </a:r>
            <a:r>
              <a:rPr lang="en"/>
              <a:t>: this can easily get out of hand with a grid search over multiple tuning parameters!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8173425" y="4672375"/>
            <a:ext cx="8202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[ESL]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IV: Extensions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IV: Extensions</a:t>
            </a:r>
          </a:p>
        </p:txBody>
      </p:sp>
      <p:sp>
        <p:nvSpPr>
          <p:cNvPr id="914" name="Shape 914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Weights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Adding weights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628850" y="104195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It is easy to add weights to most linear models</a:t>
            </a:r>
          </a:p>
        </p:txBody>
      </p:sp>
      <p:pic>
        <p:nvPicPr>
          <p:cNvPr id="921" name="Shape 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87" y="2095446"/>
            <a:ext cx="5289024" cy="1486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2" name="Shape 922"/>
          <p:cNvCxnSpPr/>
          <p:nvPr/>
        </p:nvCxnSpPr>
        <p:spPr>
          <a:xfrm flipH="1" rot="10800000">
            <a:off x="4833775" y="3191275"/>
            <a:ext cx="253499" cy="9761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23" name="Shape 923"/>
          <p:cNvSpPr txBox="1"/>
          <p:nvPr/>
        </p:nvSpPr>
        <p:spPr>
          <a:xfrm>
            <a:off x="4373850" y="4167475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weights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 txBox="1"/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Adding weights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628850" y="1041950"/>
            <a:ext cx="77621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This is related to </a:t>
            </a:r>
            <a:r>
              <a:rPr i="1" lang="en" sz="1800"/>
              <a:t>generalized least squares</a:t>
            </a:r>
            <a:r>
              <a:rPr lang="en" sz="1800"/>
              <a:t> for more general error models 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732100" y="23372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Leads to</a:t>
            </a:r>
          </a:p>
        </p:txBody>
      </p:sp>
      <p:pic>
        <p:nvPicPr>
          <p:cNvPr id="931" name="Shape 9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920" y="1580900"/>
            <a:ext cx="1986390" cy="6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259" y="3262671"/>
            <a:ext cx="5969474" cy="129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type="title"/>
          </p:nvPr>
        </p:nvSpPr>
        <p:spPr>
          <a:xfrm>
            <a:off x="336300" y="1841000"/>
            <a:ext cx="8222100" cy="1012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Part IV: Extensions</a:t>
            </a:r>
          </a:p>
        </p:txBody>
      </p:sp>
      <p:sp>
        <p:nvSpPr>
          <p:cNvPr id="938" name="Shape 938"/>
          <p:cNvSpPr txBox="1"/>
          <p:nvPr/>
        </p:nvSpPr>
        <p:spPr>
          <a:xfrm>
            <a:off x="1744200" y="3041500"/>
            <a:ext cx="5406299" cy="63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Constraints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